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57" r:id="rId3"/>
    <p:sldId id="258" r:id="rId4"/>
    <p:sldId id="283" r:id="rId5"/>
    <p:sldId id="265" r:id="rId6"/>
    <p:sldId id="269" r:id="rId7"/>
    <p:sldId id="270" r:id="rId8"/>
    <p:sldId id="271" r:id="rId9"/>
    <p:sldId id="284" r:id="rId10"/>
    <p:sldId id="282" r:id="rId11"/>
    <p:sldId id="279" r:id="rId12"/>
    <p:sldId id="281" r:id="rId13"/>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Roboto" panose="02000000000000000000" pitchFamily="2" charset="0"/>
      <p:regular r:id="rId19"/>
      <p:bold r:id="rId20"/>
      <p:italic r:id="rId21"/>
      <p:boldItalic r:id="rId22"/>
    </p:embeddedFont>
    <p:embeddedFont>
      <p:font typeface="Roboto Bold" panose="02000000000000000000" pitchFamily="2" charset="0"/>
      <p:regular r:id="rId23"/>
      <p:bold r:id="rId24"/>
    </p:embeddedFont>
    <p:embeddedFont>
      <p:font typeface="Roboto Condensed" panose="02000000000000000000" pitchFamily="2" charset="0"/>
      <p:regular r:id="rId25"/>
      <p:bold r:id="rId26"/>
      <p:italic r:id="rId27"/>
      <p:boldItalic r:id="rId28"/>
    </p:embeddedFont>
    <p:embeddedFont>
      <p:font typeface="Roboto Condensed Bold" panose="02000000000000000000" pitchFamily="2" charset="0"/>
      <p:regular r:id="rId29"/>
      <p:bold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85502" autoAdjust="0"/>
  </p:normalViewPr>
  <p:slideViewPr>
    <p:cSldViewPr>
      <p:cViewPr varScale="1">
        <p:scale>
          <a:sx n="63" d="100"/>
          <a:sy n="63" d="100"/>
        </p:scale>
        <p:origin x="468"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2.jpeg>
</file>

<file path=ppt/media/image3.pn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94D274-D407-481F-8433-992FDFBA72DF}" type="datetimeFigureOut">
              <a:rPr lang="en-CA" smtClean="0"/>
              <a:t>2022-12-14</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7A756B-BEA4-400D-A6D7-32EEA7796FC5}" type="slidenum">
              <a:rPr lang="en-CA" smtClean="0"/>
              <a:t>‹#›</a:t>
            </a:fld>
            <a:endParaRPr lang="en-CA"/>
          </a:p>
        </p:txBody>
      </p:sp>
    </p:spTree>
    <p:extLst>
      <p:ext uri="{BB962C8B-B14F-4D97-AF65-F5344CB8AC3E}">
        <p14:creationId xmlns:p14="http://schemas.microsoft.com/office/powerpoint/2010/main" val="31704753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ws.amazon.com/free/"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you are the owner of a small software development firm who wants to expand but is constrained by factors such as a small team size, unpredictability of demand, and limited resources - this is where cloud computing comes in. Hello, my name is Mohammed Saad, and I am a student in the AI and ML diploma program at CC. Today, I am going to discuss my experience implementing and investigating a cloud offering called Storage.</a:t>
            </a:r>
            <a:endParaRPr lang="en-CA" dirty="0"/>
          </a:p>
        </p:txBody>
      </p:sp>
      <p:sp>
        <p:nvSpPr>
          <p:cNvPr id="4" name="Slide Number Placeholder 3"/>
          <p:cNvSpPr>
            <a:spLocks noGrp="1"/>
          </p:cNvSpPr>
          <p:nvPr>
            <p:ph type="sldNum" sz="quarter" idx="5"/>
          </p:nvPr>
        </p:nvSpPr>
        <p:spPr/>
        <p:txBody>
          <a:bodyPr/>
          <a:lstStyle/>
          <a:p>
            <a:fld id="{2F7A756B-BEA4-400D-A6D7-32EEA7796FC5}" type="slidenum">
              <a:rPr lang="en-CA" smtClean="0"/>
              <a:t>1</a:t>
            </a:fld>
            <a:endParaRPr lang="en-CA"/>
          </a:p>
        </p:txBody>
      </p:sp>
    </p:spTree>
    <p:extLst>
      <p:ext uri="{BB962C8B-B14F-4D97-AF65-F5344CB8AC3E}">
        <p14:creationId xmlns:p14="http://schemas.microsoft.com/office/powerpoint/2010/main" val="25218232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He you can see all the objects –HTML, CSS and JS files are uploaded to a unique bucket name, and there is the end point URL, link to our index.html </a:t>
            </a:r>
            <a:r>
              <a:rPr lang="en-CA" dirty="0" err="1"/>
              <a:t>objecvt</a:t>
            </a:r>
            <a:r>
              <a:rPr lang="en-CA" dirty="0"/>
              <a:t> which can be shared </a:t>
            </a:r>
            <a:r>
              <a:rPr lang="en-CA" dirty="0" err="1"/>
              <a:t>publically</a:t>
            </a:r>
            <a:r>
              <a:rPr lang="en-CA" dirty="0"/>
              <a:t>.</a:t>
            </a:r>
          </a:p>
        </p:txBody>
      </p:sp>
      <p:sp>
        <p:nvSpPr>
          <p:cNvPr id="4" name="Slide Number Placeholder 3"/>
          <p:cNvSpPr>
            <a:spLocks noGrp="1"/>
          </p:cNvSpPr>
          <p:nvPr>
            <p:ph type="sldNum" sz="quarter" idx="5"/>
          </p:nvPr>
        </p:nvSpPr>
        <p:spPr/>
        <p:txBody>
          <a:bodyPr/>
          <a:lstStyle/>
          <a:p>
            <a:fld id="{2F7A756B-BEA4-400D-A6D7-32EEA7796FC5}" type="slidenum">
              <a:rPr lang="en-CA" smtClean="0"/>
              <a:t>10</a:t>
            </a:fld>
            <a:endParaRPr lang="en-CA"/>
          </a:p>
        </p:txBody>
      </p:sp>
    </p:spTree>
    <p:extLst>
      <p:ext uri="{BB962C8B-B14F-4D97-AF65-F5344CB8AC3E}">
        <p14:creationId xmlns:p14="http://schemas.microsoft.com/office/powerpoint/2010/main" val="37181258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And that brings me to the end of my presentation, let me give you a summary of what I’ve been talking about over the last few minutes:</a:t>
            </a:r>
          </a:p>
          <a:p>
            <a:r>
              <a:rPr lang="en-CA" dirty="0"/>
              <a:t>We have started with what cloud computing is, and how we can host any website in a leading cloud platform- AWS, in doing so we have learnt basic terminology used in storage service, and learnt what we can do take this project to a next level, by configuring domain name and practicing CI/CD. </a:t>
            </a:r>
          </a:p>
        </p:txBody>
      </p:sp>
      <p:sp>
        <p:nvSpPr>
          <p:cNvPr id="4" name="Slide Number Placeholder 3"/>
          <p:cNvSpPr>
            <a:spLocks noGrp="1"/>
          </p:cNvSpPr>
          <p:nvPr>
            <p:ph type="sldNum" sz="quarter" idx="5"/>
          </p:nvPr>
        </p:nvSpPr>
        <p:spPr/>
        <p:txBody>
          <a:bodyPr/>
          <a:lstStyle/>
          <a:p>
            <a:fld id="{2F7A756B-BEA4-400D-A6D7-32EEA7796FC5}" type="slidenum">
              <a:rPr lang="en-CA" smtClean="0"/>
              <a:t>11</a:t>
            </a:fld>
            <a:endParaRPr lang="en-CA"/>
          </a:p>
        </p:txBody>
      </p:sp>
    </p:spTree>
    <p:extLst>
      <p:ext uri="{BB962C8B-B14F-4D97-AF65-F5344CB8AC3E}">
        <p14:creationId xmlns:p14="http://schemas.microsoft.com/office/powerpoint/2010/main" val="17122090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You only have $300 in free credit from AWS, GCP or AZURE.</a:t>
            </a:r>
          </a:p>
          <a:p>
            <a:r>
              <a:rPr lang="en-US" b="0" i="0" dirty="0">
                <a:solidFill>
                  <a:srgbClr val="333333"/>
                </a:solidFill>
                <a:effectLst/>
                <a:latin typeface="AmazonEmber"/>
              </a:rPr>
              <a:t>S3 pricing example: if you store 5GB of content, you’d pay $0.15 per month. If you created your account in the past 12 months and you’re eligible for the </a:t>
            </a:r>
            <a:r>
              <a:rPr lang="en-US" b="0" i="0" u="none" strike="noStrike" dirty="0">
                <a:solidFill>
                  <a:srgbClr val="0972D3"/>
                </a:solidFill>
                <a:effectLst/>
                <a:latin typeface="AmazonEmber"/>
                <a:hlinkClick r:id="rId3"/>
              </a:rPr>
              <a:t>AWS Free Tier</a:t>
            </a:r>
            <a:r>
              <a:rPr lang="en-US" b="0" i="0" dirty="0">
                <a:solidFill>
                  <a:srgbClr val="333333"/>
                </a:solidFill>
                <a:effectLst/>
                <a:latin typeface="AmazonEmber"/>
              </a:rPr>
              <a:t>, you’d pay $0.00 per month.</a:t>
            </a:r>
          </a:p>
          <a:p>
            <a:r>
              <a:rPr lang="en-US" b="0" i="0" dirty="0">
                <a:solidFill>
                  <a:srgbClr val="333333"/>
                </a:solidFill>
                <a:effectLst/>
                <a:latin typeface="AmazonEmber"/>
              </a:rPr>
              <a:t>Amazon Route53 pricing is based on three things: the number of domain names managed (paid annually), the number of Hosted Zones you use, and the number of end user queries for your website. In addition to purchasing domain name -$11-12 annually, The hosted zone for your site will cost $0.50 per month.</a:t>
            </a:r>
          </a:p>
          <a:p>
            <a:endParaRPr lang="en-US" b="0" i="0" dirty="0">
              <a:solidFill>
                <a:srgbClr val="333333"/>
              </a:solidFill>
              <a:effectLst/>
              <a:latin typeface="AmazonEmber"/>
            </a:endParaRPr>
          </a:p>
          <a:p>
            <a:endParaRPr lang="en-US" b="0" i="0" dirty="0">
              <a:solidFill>
                <a:srgbClr val="333333"/>
              </a:solidFill>
              <a:effectLst/>
              <a:latin typeface="AmazonEmber"/>
            </a:endParaRPr>
          </a:p>
          <a:p>
            <a:endParaRPr lang="en-CA" dirty="0"/>
          </a:p>
        </p:txBody>
      </p:sp>
      <p:sp>
        <p:nvSpPr>
          <p:cNvPr id="4" name="Slide Number Placeholder 3"/>
          <p:cNvSpPr>
            <a:spLocks noGrp="1"/>
          </p:cNvSpPr>
          <p:nvPr>
            <p:ph type="sldNum" sz="quarter" idx="5"/>
          </p:nvPr>
        </p:nvSpPr>
        <p:spPr/>
        <p:txBody>
          <a:bodyPr/>
          <a:lstStyle/>
          <a:p>
            <a:fld id="{2F7A756B-BEA4-400D-A6D7-32EEA7796FC5}" type="slidenum">
              <a:rPr lang="en-CA" smtClean="0"/>
              <a:t>12</a:t>
            </a:fld>
            <a:endParaRPr lang="en-CA"/>
          </a:p>
        </p:txBody>
      </p:sp>
    </p:spTree>
    <p:extLst>
      <p:ext uri="{BB962C8B-B14F-4D97-AF65-F5344CB8AC3E}">
        <p14:creationId xmlns:p14="http://schemas.microsoft.com/office/powerpoint/2010/main" val="1902228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 have basically used storage service called buckets in AWS to host my static portfolio website which I am currently building for my Web Interface Design Course. </a:t>
            </a:r>
            <a:r>
              <a:rPr lang="en-US" b="0" i="0" dirty="0">
                <a:solidFill>
                  <a:srgbClr val="202124"/>
                </a:solidFill>
                <a:effectLst/>
                <a:latin typeface="arial" panose="020B0604020202020204" pitchFamily="34" charset="0"/>
              </a:rPr>
              <a:t>A static website is one with stable content, where every user sees the exact same thing on each individual page. On the other hand, a dynamic website is one where content change with the user e.g.: Google.</a:t>
            </a:r>
            <a:endParaRPr lang="en-CA" dirty="0"/>
          </a:p>
        </p:txBody>
      </p:sp>
      <p:sp>
        <p:nvSpPr>
          <p:cNvPr id="4" name="Slide Number Placeholder 3"/>
          <p:cNvSpPr>
            <a:spLocks noGrp="1"/>
          </p:cNvSpPr>
          <p:nvPr>
            <p:ph type="sldNum" sz="quarter" idx="5"/>
          </p:nvPr>
        </p:nvSpPr>
        <p:spPr/>
        <p:txBody>
          <a:bodyPr/>
          <a:lstStyle/>
          <a:p>
            <a:fld id="{2F7A756B-BEA4-400D-A6D7-32EEA7796FC5}" type="slidenum">
              <a:rPr lang="en-CA" smtClean="0"/>
              <a:t>2</a:t>
            </a:fld>
            <a:endParaRPr lang="en-CA"/>
          </a:p>
        </p:txBody>
      </p:sp>
    </p:spTree>
    <p:extLst>
      <p:ext uri="{BB962C8B-B14F-4D97-AF65-F5344CB8AC3E}">
        <p14:creationId xmlns:p14="http://schemas.microsoft.com/office/powerpoint/2010/main" val="7244929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Cloud computing is a basic concept in which we transfer computing capabilities that we previously consumed as products into on-demand services. There are five types of cloud services: IAAS, CAAS, PAAS, FAAS, and SAAS. In my implementation, I explored IAAS, which has raw storage, network, and computing capabilities.</a:t>
            </a:r>
            <a:endParaRPr lang="en-CA" dirty="0"/>
          </a:p>
        </p:txBody>
      </p:sp>
      <p:sp>
        <p:nvSpPr>
          <p:cNvPr id="4" name="Slide Number Placeholder 3"/>
          <p:cNvSpPr>
            <a:spLocks noGrp="1"/>
          </p:cNvSpPr>
          <p:nvPr>
            <p:ph type="sldNum" sz="quarter" idx="5"/>
          </p:nvPr>
        </p:nvSpPr>
        <p:spPr/>
        <p:txBody>
          <a:bodyPr/>
          <a:lstStyle/>
          <a:p>
            <a:fld id="{2F7A756B-BEA4-400D-A6D7-32EEA7796FC5}" type="slidenum">
              <a:rPr lang="en-CA" smtClean="0"/>
              <a:t>3</a:t>
            </a:fld>
            <a:endParaRPr lang="en-CA"/>
          </a:p>
        </p:txBody>
      </p:sp>
    </p:spTree>
    <p:extLst>
      <p:ext uri="{BB962C8B-B14F-4D97-AF65-F5344CB8AC3E}">
        <p14:creationId xmlns:p14="http://schemas.microsoft.com/office/powerpoint/2010/main" val="3357287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Cloud computing is a basic concept in which we transfer computing capabilities that we previously consumed as products into on-demand services. There are five types of cloud services: IAAS, CAAS, PAAS, FAAS, and SAAS. In my implementation, I explored IAAS, which has raw storage, network, and computing capabilities.</a:t>
            </a:r>
            <a:endParaRPr lang="en-CA" dirty="0"/>
          </a:p>
        </p:txBody>
      </p:sp>
      <p:sp>
        <p:nvSpPr>
          <p:cNvPr id="4" name="Slide Number Placeholder 3"/>
          <p:cNvSpPr>
            <a:spLocks noGrp="1"/>
          </p:cNvSpPr>
          <p:nvPr>
            <p:ph type="sldNum" sz="quarter" idx="5"/>
          </p:nvPr>
        </p:nvSpPr>
        <p:spPr/>
        <p:txBody>
          <a:bodyPr/>
          <a:lstStyle/>
          <a:p>
            <a:fld id="{2F7A756B-BEA4-400D-A6D7-32EEA7796FC5}" type="slidenum">
              <a:rPr lang="en-CA" smtClean="0"/>
              <a:t>4</a:t>
            </a:fld>
            <a:endParaRPr lang="en-CA"/>
          </a:p>
        </p:txBody>
      </p:sp>
    </p:spTree>
    <p:extLst>
      <p:ext uri="{BB962C8B-B14F-4D97-AF65-F5344CB8AC3E}">
        <p14:creationId xmlns:p14="http://schemas.microsoft.com/office/powerpoint/2010/main" val="3021405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than 5 weeks ago, I had the option to choose a topic to investigate, and I also had to work on a project for my WID course - so I opted to combine both to dig deeper into cloud computing.</a:t>
            </a:r>
            <a:endParaRPr lang="en-CA" dirty="0"/>
          </a:p>
        </p:txBody>
      </p:sp>
      <p:sp>
        <p:nvSpPr>
          <p:cNvPr id="4" name="Slide Number Placeholder 3"/>
          <p:cNvSpPr>
            <a:spLocks noGrp="1"/>
          </p:cNvSpPr>
          <p:nvPr>
            <p:ph type="sldNum" sz="quarter" idx="5"/>
          </p:nvPr>
        </p:nvSpPr>
        <p:spPr/>
        <p:txBody>
          <a:bodyPr/>
          <a:lstStyle/>
          <a:p>
            <a:fld id="{2F7A756B-BEA4-400D-A6D7-32EEA7796FC5}" type="slidenum">
              <a:rPr lang="en-CA" smtClean="0"/>
              <a:t>5</a:t>
            </a:fld>
            <a:endParaRPr lang="en-CA"/>
          </a:p>
        </p:txBody>
      </p:sp>
    </p:spTree>
    <p:extLst>
      <p:ext uri="{BB962C8B-B14F-4D97-AF65-F5344CB8AC3E}">
        <p14:creationId xmlns:p14="http://schemas.microsoft.com/office/powerpoint/2010/main" val="9921175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User Story : </a:t>
            </a:r>
          </a:p>
          <a:p>
            <a:endParaRPr lang="en-CA" dirty="0"/>
          </a:p>
          <a:p>
            <a:r>
              <a:rPr lang="en-CA" dirty="0"/>
              <a:t>As a Software Developer, I want to use AWS S3 to host my personal static portfolio website, so that I can share it to the world.</a:t>
            </a:r>
          </a:p>
        </p:txBody>
      </p:sp>
      <p:sp>
        <p:nvSpPr>
          <p:cNvPr id="4" name="Slide Number Placeholder 3"/>
          <p:cNvSpPr>
            <a:spLocks noGrp="1"/>
          </p:cNvSpPr>
          <p:nvPr>
            <p:ph type="sldNum" sz="quarter" idx="5"/>
          </p:nvPr>
        </p:nvSpPr>
        <p:spPr/>
        <p:txBody>
          <a:bodyPr/>
          <a:lstStyle/>
          <a:p>
            <a:fld id="{2F7A756B-BEA4-400D-A6D7-32EEA7796FC5}" type="slidenum">
              <a:rPr lang="en-CA" smtClean="0"/>
              <a:t>6</a:t>
            </a:fld>
            <a:endParaRPr lang="en-CA"/>
          </a:p>
        </p:txBody>
      </p:sp>
    </p:spTree>
    <p:extLst>
      <p:ext uri="{BB962C8B-B14F-4D97-AF65-F5344CB8AC3E}">
        <p14:creationId xmlns:p14="http://schemas.microsoft.com/office/powerpoint/2010/main" val="30943020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292929"/>
                </a:solidFill>
                <a:effectLst/>
                <a:latin typeface="source-serif-pro"/>
              </a:rPr>
              <a:t>To configure a secure custom domain in CloudFront:</a:t>
            </a:r>
          </a:p>
          <a:p>
            <a:r>
              <a:rPr lang="en-US" b="1" i="0" dirty="0">
                <a:solidFill>
                  <a:srgbClr val="333333"/>
                </a:solidFill>
                <a:effectLst/>
                <a:latin typeface="AmazonEmber"/>
              </a:rPr>
              <a:t>CloudFront</a:t>
            </a:r>
            <a:r>
              <a:rPr lang="en-US" b="0" i="0" dirty="0">
                <a:solidFill>
                  <a:srgbClr val="333333"/>
                </a:solidFill>
                <a:effectLst/>
                <a:latin typeface="AmazonEmber"/>
              </a:rPr>
              <a:t> is a global Content Delivery Network (CDN), which will host your website on a global network of edge servers, helping users load your website more quickly. </a:t>
            </a:r>
          </a:p>
          <a:p>
            <a:r>
              <a:rPr lang="en-US" b="0" i="0" dirty="0">
                <a:solidFill>
                  <a:srgbClr val="292929"/>
                </a:solidFill>
                <a:effectLst/>
                <a:latin typeface="source-serif-pro"/>
              </a:rPr>
              <a:t>To use a custom domain requires a combination of </a:t>
            </a:r>
            <a:r>
              <a:rPr lang="en-US" b="1" i="0" dirty="0">
                <a:solidFill>
                  <a:srgbClr val="292929"/>
                </a:solidFill>
                <a:effectLst/>
                <a:latin typeface="source-serif-pro"/>
              </a:rPr>
              <a:t>Route 53</a:t>
            </a:r>
            <a:r>
              <a:rPr lang="en-US" b="0" i="0" dirty="0">
                <a:solidFill>
                  <a:srgbClr val="292929"/>
                </a:solidFill>
                <a:effectLst/>
                <a:latin typeface="source-serif-pro"/>
              </a:rPr>
              <a:t> — Amazon’s highly available and scalable cloud DNS web service —it translates the domain name into numeric IP address. </a:t>
            </a:r>
            <a:r>
              <a:rPr lang="en-US" b="0" i="0" dirty="0">
                <a:solidFill>
                  <a:srgbClr val="333333"/>
                </a:solidFill>
                <a:effectLst/>
                <a:latin typeface="AmazonEmber"/>
              </a:rPr>
              <a:t>When someone visits your website, Amazon Route 53 will manage this domain name to IP address relationship this in a </a:t>
            </a:r>
            <a:r>
              <a:rPr lang="en-US" b="0" i="1" dirty="0">
                <a:solidFill>
                  <a:srgbClr val="333333"/>
                </a:solidFill>
                <a:effectLst/>
                <a:latin typeface="AmazonEmber"/>
              </a:rPr>
              <a:t>Hosted Zone</a:t>
            </a:r>
            <a:r>
              <a:rPr lang="en-US" b="0" i="0" dirty="0">
                <a:solidFill>
                  <a:srgbClr val="333333"/>
                </a:solidFill>
                <a:effectLst/>
                <a:latin typeface="AmazonEmber"/>
              </a:rPr>
              <a:t>.</a:t>
            </a:r>
          </a:p>
          <a:p>
            <a:r>
              <a:rPr lang="en-US" b="1" i="0" dirty="0">
                <a:solidFill>
                  <a:srgbClr val="333333"/>
                </a:solidFill>
                <a:effectLst/>
                <a:latin typeface="AmazonEmber"/>
              </a:rPr>
              <a:t>Certificate Manager </a:t>
            </a:r>
            <a:r>
              <a:rPr lang="en-US" b="0" i="0" dirty="0">
                <a:solidFill>
                  <a:srgbClr val="333333"/>
                </a:solidFill>
                <a:effectLst/>
                <a:latin typeface="AmazonEmber"/>
              </a:rPr>
              <a:t>generates the SSL certificates. </a:t>
            </a:r>
            <a:endParaRPr lang="en-US" b="0" i="0" dirty="0">
              <a:solidFill>
                <a:srgbClr val="292929"/>
              </a:solidFill>
              <a:effectLst/>
              <a:latin typeface="source-serif-pro"/>
            </a:endParaRPr>
          </a:p>
          <a:p>
            <a:endParaRPr lang="en-CA" dirty="0"/>
          </a:p>
        </p:txBody>
      </p:sp>
      <p:sp>
        <p:nvSpPr>
          <p:cNvPr id="4" name="Slide Number Placeholder 3"/>
          <p:cNvSpPr>
            <a:spLocks noGrp="1"/>
          </p:cNvSpPr>
          <p:nvPr>
            <p:ph type="sldNum" sz="quarter" idx="5"/>
          </p:nvPr>
        </p:nvSpPr>
        <p:spPr/>
        <p:txBody>
          <a:bodyPr/>
          <a:lstStyle/>
          <a:p>
            <a:fld id="{2F7A756B-BEA4-400D-A6D7-32EEA7796FC5}" type="slidenum">
              <a:rPr lang="en-CA" smtClean="0"/>
              <a:t>7</a:t>
            </a:fld>
            <a:endParaRPr lang="en-CA"/>
          </a:p>
        </p:txBody>
      </p:sp>
    </p:spTree>
    <p:extLst>
      <p:ext uri="{BB962C8B-B14F-4D97-AF65-F5344CB8AC3E}">
        <p14:creationId xmlns:p14="http://schemas.microsoft.com/office/powerpoint/2010/main" val="26923852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Here is how the AWS website will look like, it has </a:t>
            </a:r>
          </a:p>
        </p:txBody>
      </p:sp>
      <p:sp>
        <p:nvSpPr>
          <p:cNvPr id="4" name="Slide Number Placeholder 3"/>
          <p:cNvSpPr>
            <a:spLocks noGrp="1"/>
          </p:cNvSpPr>
          <p:nvPr>
            <p:ph type="sldNum" sz="quarter" idx="5"/>
          </p:nvPr>
        </p:nvSpPr>
        <p:spPr/>
        <p:txBody>
          <a:bodyPr/>
          <a:lstStyle/>
          <a:p>
            <a:fld id="{2F7A756B-BEA4-400D-A6D7-32EEA7796FC5}" type="slidenum">
              <a:rPr lang="en-CA" smtClean="0"/>
              <a:t>8</a:t>
            </a:fld>
            <a:endParaRPr lang="en-CA"/>
          </a:p>
        </p:txBody>
      </p:sp>
    </p:spTree>
    <p:extLst>
      <p:ext uri="{BB962C8B-B14F-4D97-AF65-F5344CB8AC3E}">
        <p14:creationId xmlns:p14="http://schemas.microsoft.com/office/powerpoint/2010/main" val="19648171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Here is how the AWS website will look like, it has </a:t>
            </a:r>
          </a:p>
        </p:txBody>
      </p:sp>
      <p:sp>
        <p:nvSpPr>
          <p:cNvPr id="4" name="Slide Number Placeholder 3"/>
          <p:cNvSpPr>
            <a:spLocks noGrp="1"/>
          </p:cNvSpPr>
          <p:nvPr>
            <p:ph type="sldNum" sz="quarter" idx="5"/>
          </p:nvPr>
        </p:nvSpPr>
        <p:spPr/>
        <p:txBody>
          <a:bodyPr/>
          <a:lstStyle/>
          <a:p>
            <a:fld id="{2F7A756B-BEA4-400D-A6D7-32EEA7796FC5}" type="slidenum">
              <a:rPr lang="en-CA" smtClean="0"/>
              <a:t>9</a:t>
            </a:fld>
            <a:endParaRPr lang="en-CA"/>
          </a:p>
        </p:txBody>
      </p:sp>
    </p:spTree>
    <p:extLst>
      <p:ext uri="{BB962C8B-B14F-4D97-AF65-F5344CB8AC3E}">
        <p14:creationId xmlns:p14="http://schemas.microsoft.com/office/powerpoint/2010/main" val="40539142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12/14/2022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hyperlink" Target="mailto:SAADmsaad24@mail.mycentennialcollege.ca" TargetMode="External"/><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7.sv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www.gloomaps.com/plckHij4hG"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5054" t="5429" r="6003" b="5429"/>
          <a:stretch>
            <a:fillRect/>
          </a:stretch>
        </p:blipFill>
        <p:spPr>
          <a:xfrm>
            <a:off x="-152400" y="-7620"/>
            <a:ext cx="18288000" cy="10287000"/>
          </a:xfrm>
          <a:prstGeom prst="rect">
            <a:avLst/>
          </a:prstGeom>
        </p:spPr>
      </p:pic>
      <p:grpSp>
        <p:nvGrpSpPr>
          <p:cNvPr id="3" name="Group 3"/>
          <p:cNvGrpSpPr/>
          <p:nvPr/>
        </p:nvGrpSpPr>
        <p:grpSpPr>
          <a:xfrm>
            <a:off x="2604729" y="1274481"/>
            <a:ext cx="13078543" cy="8228736"/>
            <a:chOff x="0" y="-95250"/>
            <a:chExt cx="17438057" cy="10971647"/>
          </a:xfrm>
        </p:grpSpPr>
        <p:sp>
          <p:nvSpPr>
            <p:cNvPr id="4" name="TextBox 4"/>
            <p:cNvSpPr txBox="1"/>
            <p:nvPr/>
          </p:nvSpPr>
          <p:spPr>
            <a:xfrm>
              <a:off x="0" y="3505840"/>
              <a:ext cx="17438057" cy="4227568"/>
            </a:xfrm>
            <a:prstGeom prst="rect">
              <a:avLst/>
            </a:prstGeom>
          </p:spPr>
          <p:txBody>
            <a:bodyPr lIns="0" tIns="0" rIns="0" bIns="0" rtlCol="0" anchor="t">
              <a:spAutoFit/>
            </a:bodyPr>
            <a:lstStyle/>
            <a:p>
              <a:pPr algn="ctr">
                <a:lnSpc>
                  <a:spcPts val="12650"/>
                </a:lnSpc>
              </a:pPr>
              <a:r>
                <a:rPr lang="en-US" sz="10000" spc="1299" dirty="0">
                  <a:solidFill>
                    <a:srgbClr val="F2FAFF"/>
                  </a:solidFill>
                  <a:latin typeface="Roboto Condensed Bold"/>
                </a:rPr>
                <a:t>STATIC-PORTFOLIO</a:t>
              </a:r>
            </a:p>
            <a:p>
              <a:pPr algn="ctr">
                <a:lnSpc>
                  <a:spcPts val="12650"/>
                </a:lnSpc>
              </a:pPr>
              <a:r>
                <a:rPr lang="en-US" sz="10000" spc="1299" dirty="0">
                  <a:solidFill>
                    <a:srgbClr val="F2FAFF"/>
                  </a:solidFill>
                  <a:latin typeface="Roboto Condensed Bold"/>
                </a:rPr>
                <a:t>WEBSITE</a:t>
              </a:r>
            </a:p>
          </p:txBody>
        </p:sp>
        <p:sp>
          <p:nvSpPr>
            <p:cNvPr id="5" name="TextBox 5"/>
            <p:cNvSpPr txBox="1"/>
            <p:nvPr/>
          </p:nvSpPr>
          <p:spPr>
            <a:xfrm>
              <a:off x="1175133" y="9431557"/>
              <a:ext cx="15087792" cy="1444840"/>
            </a:xfrm>
            <a:prstGeom prst="rect">
              <a:avLst/>
            </a:prstGeom>
          </p:spPr>
          <p:txBody>
            <a:bodyPr lIns="0" tIns="0" rIns="0" bIns="0" rtlCol="0" anchor="t">
              <a:spAutoFit/>
            </a:bodyPr>
            <a:lstStyle/>
            <a:p>
              <a:pPr algn="ctr">
                <a:lnSpc>
                  <a:spcPts val="4350"/>
                </a:lnSpc>
              </a:pPr>
              <a:r>
                <a:rPr lang="en-US" sz="3000" spc="75" dirty="0">
                  <a:solidFill>
                    <a:srgbClr val="F2FAFF"/>
                  </a:solidFill>
                  <a:latin typeface="Roboto"/>
                </a:rPr>
                <a:t>Presented by Mohammed Saad</a:t>
              </a:r>
            </a:p>
            <a:p>
              <a:pPr algn="ctr">
                <a:lnSpc>
                  <a:spcPts val="4350"/>
                </a:lnSpc>
              </a:pPr>
              <a:r>
                <a:rPr lang="en-US" sz="3000" spc="75" dirty="0">
                  <a:solidFill>
                    <a:srgbClr val="F2FAFF"/>
                  </a:solidFill>
                  <a:latin typeface="Roboto"/>
                </a:rPr>
                <a:t>301313784</a:t>
              </a:r>
            </a:p>
          </p:txBody>
        </p:sp>
        <p:sp>
          <p:nvSpPr>
            <p:cNvPr id="6" name="TextBox 6"/>
            <p:cNvSpPr txBox="1"/>
            <p:nvPr/>
          </p:nvSpPr>
          <p:spPr>
            <a:xfrm>
              <a:off x="1175133" y="-95250"/>
              <a:ext cx="15087792" cy="1872308"/>
            </a:xfrm>
            <a:prstGeom prst="rect">
              <a:avLst/>
            </a:prstGeom>
          </p:spPr>
          <p:txBody>
            <a:bodyPr lIns="0" tIns="0" rIns="0" bIns="0" rtlCol="0" anchor="t">
              <a:spAutoFit/>
            </a:bodyPr>
            <a:lstStyle/>
            <a:p>
              <a:pPr algn="ctr">
                <a:lnSpc>
                  <a:spcPts val="5655"/>
                </a:lnSpc>
              </a:pPr>
              <a:r>
                <a:rPr lang="en-US" sz="3900" spc="409" dirty="0">
                  <a:solidFill>
                    <a:srgbClr val="F2FAFF"/>
                  </a:solidFill>
                  <a:latin typeface="Roboto Bold"/>
                </a:rPr>
                <a:t>CENTENNIAL COLLEGE </a:t>
              </a:r>
            </a:p>
            <a:p>
              <a:pPr algn="ctr">
                <a:lnSpc>
                  <a:spcPts val="5655"/>
                </a:lnSpc>
              </a:pPr>
              <a:r>
                <a:rPr lang="en-US" sz="3900" spc="409" dirty="0">
                  <a:solidFill>
                    <a:srgbClr val="F2FAFF"/>
                  </a:solidFill>
                  <a:latin typeface="Roboto Bold"/>
                </a:rPr>
                <a:t>Web Interface Design – 22F</a:t>
              </a:r>
            </a:p>
          </p:txBody>
        </p:sp>
        <p:sp>
          <p:nvSpPr>
            <p:cNvPr id="7" name="AutoShape 7"/>
            <p:cNvSpPr/>
            <p:nvPr/>
          </p:nvSpPr>
          <p:spPr>
            <a:xfrm>
              <a:off x="1509557" y="2365071"/>
              <a:ext cx="14457395" cy="110090"/>
            </a:xfrm>
            <a:prstGeom prst="rect">
              <a:avLst/>
            </a:prstGeom>
            <a:solidFill>
              <a:srgbClr val="F2FAFF"/>
            </a:solidFill>
          </p:spPr>
        </p:sp>
        <p:sp>
          <p:nvSpPr>
            <p:cNvPr id="8" name="AutoShape 8"/>
            <p:cNvSpPr/>
            <p:nvPr/>
          </p:nvSpPr>
          <p:spPr>
            <a:xfrm>
              <a:off x="1509557" y="8683986"/>
              <a:ext cx="14457395" cy="110090"/>
            </a:xfrm>
            <a:prstGeom prst="rect">
              <a:avLst/>
            </a:prstGeom>
            <a:solidFill>
              <a:srgbClr val="F2FAFF"/>
            </a:solidFill>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
        <p:cNvGrpSpPr/>
        <p:nvPr/>
      </p:nvGrpSpPr>
      <p:grpSpPr>
        <a:xfrm>
          <a:off x="0" y="0"/>
          <a:ext cx="0" cy="0"/>
          <a:chOff x="0" y="0"/>
          <a:chExt cx="0" cy="0"/>
        </a:xfrm>
      </p:grpSpPr>
      <p:grpSp>
        <p:nvGrpSpPr>
          <p:cNvPr id="2" name="Group 2"/>
          <p:cNvGrpSpPr/>
          <p:nvPr/>
        </p:nvGrpSpPr>
        <p:grpSpPr>
          <a:xfrm>
            <a:off x="2868251" y="7429501"/>
            <a:ext cx="12763500" cy="1405533"/>
            <a:chOff x="-638736" y="4736254"/>
            <a:chExt cx="16357600" cy="1639928"/>
          </a:xfrm>
        </p:grpSpPr>
        <p:sp>
          <p:nvSpPr>
            <p:cNvPr id="3" name="AutoShape 3"/>
            <p:cNvSpPr/>
            <p:nvPr/>
          </p:nvSpPr>
          <p:spPr>
            <a:xfrm>
              <a:off x="0" y="4736254"/>
              <a:ext cx="15216799" cy="88908"/>
            </a:xfrm>
            <a:prstGeom prst="rect">
              <a:avLst/>
            </a:prstGeom>
            <a:solidFill>
              <a:srgbClr val="43C3DD"/>
            </a:solidFill>
          </p:spPr>
        </p:sp>
        <p:sp>
          <p:nvSpPr>
            <p:cNvPr id="7" name="TextBox 7"/>
            <p:cNvSpPr txBox="1"/>
            <p:nvPr/>
          </p:nvSpPr>
          <p:spPr>
            <a:xfrm>
              <a:off x="-638736" y="4995879"/>
              <a:ext cx="16357600" cy="1380303"/>
            </a:xfrm>
            <a:prstGeom prst="rect">
              <a:avLst/>
            </a:prstGeom>
          </p:spPr>
          <p:txBody>
            <a:bodyPr wrap="square" lIns="0" tIns="0" rIns="0" bIns="0" rtlCol="0" anchor="t">
              <a:spAutoFit/>
            </a:bodyPr>
            <a:lstStyle/>
            <a:p>
              <a:pPr algn="ctr">
                <a:lnSpc>
                  <a:spcPts val="4785"/>
                </a:lnSpc>
              </a:pPr>
              <a:r>
                <a:rPr lang="en-CA" sz="2400" u="sng" dirty="0">
                  <a:solidFill>
                    <a:srgbClr val="0000FF"/>
                  </a:solidFill>
                  <a:effectLst/>
                  <a:latin typeface="Calibri" panose="020F0502020204030204" pitchFamily="34" charset="0"/>
                  <a:ea typeface="Calibri" panose="020F0502020204030204" pitchFamily="34" charset="0"/>
                  <a:cs typeface="Calibri" panose="020F0502020204030204" pitchFamily="34" charset="0"/>
                </a:rPr>
                <a:t>www.msaad.co.in</a:t>
              </a:r>
              <a:endParaRPr lang="en-CA" sz="2400" dirty="0">
                <a:effectLst/>
                <a:latin typeface="Calibri" panose="020F0502020204030204" pitchFamily="34" charset="0"/>
                <a:ea typeface="Calibri" panose="020F0502020204030204" pitchFamily="34" charset="0"/>
                <a:cs typeface="Calibri" panose="020F0502020204030204" pitchFamily="34" charset="0"/>
              </a:endParaRPr>
            </a:p>
            <a:p>
              <a:pPr algn="ctr">
                <a:lnSpc>
                  <a:spcPts val="4785"/>
                </a:lnSpc>
              </a:pPr>
              <a:endParaRPr lang="en-US" sz="3300" spc="82" dirty="0">
                <a:solidFill>
                  <a:srgbClr val="244357"/>
                </a:solidFill>
                <a:latin typeface="Roboto"/>
              </a:endParaRPr>
            </a:p>
          </p:txBody>
        </p:sp>
      </p:grpSp>
      <p:pic>
        <p:nvPicPr>
          <p:cNvPr id="8" name="Picture 7" descr="Graphical user interface, text, application, email&#10;&#10;Description automatically generated">
            <a:extLst>
              <a:ext uri="{FF2B5EF4-FFF2-40B4-BE49-F238E27FC236}">
                <a16:creationId xmlns:a16="http://schemas.microsoft.com/office/drawing/2014/main" id="{DDF1B047-213D-00B4-29EF-EBD950634BB3}"/>
              </a:ext>
            </a:extLst>
          </p:cNvPr>
          <p:cNvPicPr>
            <a:picLocks noChangeAspect="1"/>
          </p:cNvPicPr>
          <p:nvPr/>
        </p:nvPicPr>
        <p:blipFill>
          <a:blip r:embed="rId3"/>
          <a:stretch>
            <a:fillRect/>
          </a:stretch>
        </p:blipFill>
        <p:spPr>
          <a:xfrm>
            <a:off x="9250001" y="901169"/>
            <a:ext cx="8382000" cy="6360231"/>
          </a:xfrm>
          <a:prstGeom prst="rect">
            <a:avLst/>
          </a:prstGeom>
        </p:spPr>
      </p:pic>
      <p:pic>
        <p:nvPicPr>
          <p:cNvPr id="9" name="Picture 8" descr="Graphical user interface, text, application, email&#10;&#10;Description automatically generated">
            <a:extLst>
              <a:ext uri="{FF2B5EF4-FFF2-40B4-BE49-F238E27FC236}">
                <a16:creationId xmlns:a16="http://schemas.microsoft.com/office/drawing/2014/main" id="{6ED47C16-4E0F-6DFB-9752-55386E2101CF}"/>
              </a:ext>
            </a:extLst>
          </p:cNvPr>
          <p:cNvPicPr>
            <a:picLocks noChangeAspect="1"/>
          </p:cNvPicPr>
          <p:nvPr/>
        </p:nvPicPr>
        <p:blipFill>
          <a:blip r:embed="rId4"/>
          <a:stretch>
            <a:fillRect/>
          </a:stretch>
        </p:blipFill>
        <p:spPr>
          <a:xfrm>
            <a:off x="549997" y="901169"/>
            <a:ext cx="8189557" cy="6360231"/>
          </a:xfrm>
          <a:prstGeom prst="rect">
            <a:avLst/>
          </a:prstGeom>
        </p:spPr>
      </p:pic>
      <p:sp>
        <p:nvSpPr>
          <p:cNvPr id="4" name="TextBox 2">
            <a:extLst>
              <a:ext uri="{FF2B5EF4-FFF2-40B4-BE49-F238E27FC236}">
                <a16:creationId xmlns:a16="http://schemas.microsoft.com/office/drawing/2014/main" id="{85F07EC3-4025-180A-A34A-86182D97D969}"/>
              </a:ext>
            </a:extLst>
          </p:cNvPr>
          <p:cNvSpPr txBox="1"/>
          <p:nvPr/>
        </p:nvSpPr>
        <p:spPr>
          <a:xfrm>
            <a:off x="1375710" y="9624131"/>
            <a:ext cx="16507453" cy="259686"/>
          </a:xfrm>
          <a:prstGeom prst="rect">
            <a:avLst/>
          </a:prstGeom>
        </p:spPr>
        <p:txBody>
          <a:bodyPr lIns="0" tIns="0" rIns="0" bIns="0" rtlCol="0" anchor="t">
            <a:spAutoFit/>
          </a:bodyPr>
          <a:lstStyle/>
          <a:p>
            <a:pPr algn="r">
              <a:lnSpc>
                <a:spcPts val="2175"/>
              </a:lnSpc>
            </a:pPr>
            <a:r>
              <a:rPr lang="en-US" sz="1500" spc="157" dirty="0">
                <a:solidFill>
                  <a:srgbClr val="244357"/>
                </a:solidFill>
                <a:latin typeface="Roboto"/>
              </a:rPr>
              <a:t>SAAD</a:t>
            </a:r>
          </a:p>
        </p:txBody>
      </p:sp>
    </p:spTree>
    <p:extLst>
      <p:ext uri="{BB962C8B-B14F-4D97-AF65-F5344CB8AC3E}">
        <p14:creationId xmlns:p14="http://schemas.microsoft.com/office/powerpoint/2010/main" val="22119288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
        <p:cNvGrpSpPr/>
        <p:nvPr/>
      </p:nvGrpSpPr>
      <p:grpSpPr>
        <a:xfrm>
          <a:off x="0" y="0"/>
          <a:ext cx="0" cy="0"/>
          <a:chOff x="0" y="0"/>
          <a:chExt cx="0" cy="0"/>
        </a:xfrm>
      </p:grpSpPr>
      <p:grpSp>
        <p:nvGrpSpPr>
          <p:cNvPr id="2" name="Group 2"/>
          <p:cNvGrpSpPr/>
          <p:nvPr/>
        </p:nvGrpSpPr>
        <p:grpSpPr>
          <a:xfrm>
            <a:off x="2429575" y="1518510"/>
            <a:ext cx="13428851" cy="5874183"/>
            <a:chOff x="0" y="-28575"/>
            <a:chExt cx="17905135" cy="7714616"/>
          </a:xfrm>
        </p:grpSpPr>
        <p:sp>
          <p:nvSpPr>
            <p:cNvPr id="3" name="AutoShape 3"/>
            <p:cNvSpPr/>
            <p:nvPr/>
          </p:nvSpPr>
          <p:spPr>
            <a:xfrm>
              <a:off x="1966356" y="2971800"/>
              <a:ext cx="14427200" cy="152400"/>
            </a:xfrm>
            <a:prstGeom prst="rect">
              <a:avLst/>
            </a:prstGeom>
            <a:solidFill>
              <a:srgbClr val="43C3DD"/>
            </a:solidFill>
          </p:spPr>
        </p:sp>
        <p:sp>
          <p:nvSpPr>
            <p:cNvPr id="4" name="TextBox 4"/>
            <p:cNvSpPr txBox="1"/>
            <p:nvPr/>
          </p:nvSpPr>
          <p:spPr>
            <a:xfrm>
              <a:off x="2377782" y="-28575"/>
              <a:ext cx="13149570" cy="1137708"/>
            </a:xfrm>
            <a:prstGeom prst="rect">
              <a:avLst/>
            </a:prstGeom>
          </p:spPr>
          <p:txBody>
            <a:bodyPr lIns="0" tIns="0" rIns="0" bIns="0" rtlCol="0" anchor="t">
              <a:spAutoFit/>
            </a:bodyPr>
            <a:lstStyle/>
            <a:p>
              <a:pPr algn="ctr">
                <a:lnSpc>
                  <a:spcPts val="6875"/>
                </a:lnSpc>
              </a:pPr>
              <a:r>
                <a:rPr lang="en-US" sz="5500" spc="577">
                  <a:solidFill>
                    <a:srgbClr val="43C3DD"/>
                  </a:solidFill>
                  <a:latin typeface="Roboto Condensed Bold"/>
                </a:rPr>
                <a:t>QUESTIONS? COMMENTS?</a:t>
              </a:r>
            </a:p>
          </p:txBody>
        </p:sp>
        <p:sp>
          <p:nvSpPr>
            <p:cNvPr id="5" name="TextBox 5"/>
            <p:cNvSpPr txBox="1"/>
            <p:nvPr/>
          </p:nvSpPr>
          <p:spPr>
            <a:xfrm>
              <a:off x="0" y="1180634"/>
              <a:ext cx="17905135" cy="1037167"/>
            </a:xfrm>
            <a:prstGeom prst="rect">
              <a:avLst/>
            </a:prstGeom>
          </p:spPr>
          <p:txBody>
            <a:bodyPr lIns="0" tIns="0" rIns="0" bIns="0" rtlCol="0" anchor="t">
              <a:spAutoFit/>
            </a:bodyPr>
            <a:lstStyle/>
            <a:p>
              <a:pPr algn="ctr">
                <a:lnSpc>
                  <a:spcPts val="6670"/>
                </a:lnSpc>
              </a:pPr>
              <a:r>
                <a:rPr lang="en-US" sz="4600" spc="114" dirty="0">
                  <a:solidFill>
                    <a:srgbClr val="43C3DD"/>
                  </a:solidFill>
                  <a:latin typeface="Roboto Condensed Bold"/>
                </a:rPr>
                <a:t>LET US KNOW!</a:t>
              </a:r>
            </a:p>
          </p:txBody>
        </p:sp>
        <p:sp>
          <p:nvSpPr>
            <p:cNvPr id="10" name="TextBox 10"/>
            <p:cNvSpPr txBox="1"/>
            <p:nvPr/>
          </p:nvSpPr>
          <p:spPr>
            <a:xfrm>
              <a:off x="3318763" y="5505015"/>
              <a:ext cx="11267606" cy="2181026"/>
            </a:xfrm>
            <a:prstGeom prst="rect">
              <a:avLst/>
            </a:prstGeom>
          </p:spPr>
          <p:txBody>
            <a:bodyPr lIns="0" tIns="0" rIns="0" bIns="0" rtlCol="0" anchor="t">
              <a:spAutoFit/>
            </a:bodyPr>
            <a:lstStyle/>
            <a:p>
              <a:pPr algn="ctr">
                <a:lnSpc>
                  <a:spcPts val="3335"/>
                </a:lnSpc>
              </a:pPr>
              <a:r>
                <a:rPr lang="en-US" sz="2300" spc="57" dirty="0">
                  <a:solidFill>
                    <a:srgbClr val="244357"/>
                  </a:solidFill>
                  <a:latin typeface="Roboto"/>
                  <a:hlinkClick r:id="rId3"/>
                </a:rPr>
                <a:t>msaad24@mail.mycentennialcollege.ca</a:t>
              </a:r>
              <a:endParaRPr lang="en-US" sz="2300" spc="57" dirty="0">
                <a:solidFill>
                  <a:srgbClr val="244357"/>
                </a:solidFill>
                <a:latin typeface="Roboto"/>
              </a:endParaRPr>
            </a:p>
            <a:p>
              <a:pPr algn="ctr">
                <a:lnSpc>
                  <a:spcPts val="3335"/>
                </a:lnSpc>
              </a:pPr>
              <a:endParaRPr lang="en-US" sz="2300" spc="57" dirty="0">
                <a:solidFill>
                  <a:srgbClr val="244357"/>
                </a:solidFill>
                <a:latin typeface="Roboto"/>
              </a:endParaRPr>
            </a:p>
            <a:p>
              <a:pPr algn="ctr">
                <a:lnSpc>
                  <a:spcPts val="3335"/>
                </a:lnSpc>
              </a:pPr>
              <a:endParaRPr lang="en-US" sz="2300" spc="57" dirty="0">
                <a:solidFill>
                  <a:srgbClr val="244357"/>
                </a:solidFill>
                <a:latin typeface="Roboto"/>
              </a:endParaRPr>
            </a:p>
            <a:p>
              <a:pPr algn="ctr">
                <a:lnSpc>
                  <a:spcPts val="3335"/>
                </a:lnSpc>
              </a:pPr>
              <a:endParaRPr lang="en-US" sz="2300" spc="57" dirty="0">
                <a:solidFill>
                  <a:srgbClr val="244357"/>
                </a:solidFill>
                <a:latin typeface="Roboto"/>
              </a:endParaRPr>
            </a:p>
          </p:txBody>
        </p:sp>
        <p:sp>
          <p:nvSpPr>
            <p:cNvPr id="11" name="TextBox 11"/>
            <p:cNvSpPr txBox="1"/>
            <p:nvPr/>
          </p:nvSpPr>
          <p:spPr>
            <a:xfrm>
              <a:off x="5156032" y="4073571"/>
              <a:ext cx="7593069" cy="746125"/>
            </a:xfrm>
            <a:prstGeom prst="rect">
              <a:avLst/>
            </a:prstGeom>
          </p:spPr>
          <p:txBody>
            <a:bodyPr lIns="0" tIns="0" rIns="0" bIns="0" rtlCol="0" anchor="t">
              <a:spAutoFit/>
            </a:bodyPr>
            <a:lstStyle/>
            <a:p>
              <a:pPr algn="ctr">
                <a:lnSpc>
                  <a:spcPts val="4785"/>
                </a:lnSpc>
              </a:pPr>
              <a:r>
                <a:rPr lang="en-US" sz="3300" spc="82" dirty="0">
                  <a:solidFill>
                    <a:srgbClr val="244357"/>
                  </a:solidFill>
                  <a:latin typeface="Roboto Bold"/>
                </a:rPr>
                <a:t>EMAIL</a:t>
              </a:r>
            </a:p>
          </p:txBody>
        </p:sp>
      </p:grpSp>
      <p:sp>
        <p:nvSpPr>
          <p:cNvPr id="12" name="TextBox 11">
            <a:extLst>
              <a:ext uri="{FF2B5EF4-FFF2-40B4-BE49-F238E27FC236}">
                <a16:creationId xmlns:a16="http://schemas.microsoft.com/office/drawing/2014/main" id="{109B5784-A195-7E04-9DE0-2B58AE0AAB00}"/>
              </a:ext>
            </a:extLst>
          </p:cNvPr>
          <p:cNvSpPr txBox="1"/>
          <p:nvPr/>
        </p:nvSpPr>
        <p:spPr>
          <a:xfrm>
            <a:off x="5105400" y="5659970"/>
            <a:ext cx="1572199" cy="1415772"/>
          </a:xfrm>
          <a:prstGeom prst="rect">
            <a:avLst/>
          </a:prstGeom>
          <a:noFill/>
        </p:spPr>
        <p:txBody>
          <a:bodyPr wrap="square" rtlCol="0">
            <a:spAutoFit/>
          </a:bodyPr>
          <a:lstStyle/>
          <a:p>
            <a:r>
              <a:rPr lang="en-CA" sz="3200" b="1" dirty="0"/>
              <a:t>SAAD -</a:t>
            </a:r>
            <a:r>
              <a:rPr lang="en-CA" dirty="0"/>
              <a:t>  </a:t>
            </a:r>
          </a:p>
          <a:p>
            <a:endParaRPr lang="en-CA" dirty="0"/>
          </a:p>
          <a:p>
            <a:endParaRPr lang="en-CA" dirty="0"/>
          </a:p>
          <a:p>
            <a:endParaRPr lang="en-CA"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3C3DD"/>
        </a:solidFill>
        <a:effectLst/>
      </p:bgPr>
    </p:bg>
    <p:spTree>
      <p:nvGrpSpPr>
        <p:cNvPr id="1" name=""/>
        <p:cNvGrpSpPr/>
        <p:nvPr/>
      </p:nvGrpSpPr>
      <p:grpSpPr>
        <a:xfrm>
          <a:off x="0" y="0"/>
          <a:ext cx="0" cy="0"/>
          <a:chOff x="0" y="0"/>
          <a:chExt cx="0" cy="0"/>
        </a:xfrm>
      </p:grpSpPr>
      <p:grpSp>
        <p:nvGrpSpPr>
          <p:cNvPr id="2" name="Group 2"/>
          <p:cNvGrpSpPr/>
          <p:nvPr/>
        </p:nvGrpSpPr>
        <p:grpSpPr>
          <a:xfrm>
            <a:off x="3733800" y="1400514"/>
            <a:ext cx="10820400" cy="7493840"/>
            <a:chOff x="0" y="0"/>
            <a:chExt cx="14427200" cy="9991787"/>
          </a:xfrm>
        </p:grpSpPr>
        <p:pic>
          <p:nvPicPr>
            <p:cNvPr id="3" name="Picture 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349166" y="0"/>
              <a:ext cx="1490371" cy="1028344"/>
            </a:xfrm>
            <a:prstGeom prst="rect">
              <a:avLst/>
            </a:prstGeom>
          </p:spPr>
        </p:pic>
        <p:sp>
          <p:nvSpPr>
            <p:cNvPr id="4" name="TextBox 4"/>
            <p:cNvSpPr txBox="1"/>
            <p:nvPr/>
          </p:nvSpPr>
          <p:spPr>
            <a:xfrm>
              <a:off x="902427" y="5067454"/>
              <a:ext cx="12383851" cy="1021647"/>
            </a:xfrm>
            <a:prstGeom prst="rect">
              <a:avLst/>
            </a:prstGeom>
          </p:spPr>
          <p:txBody>
            <a:bodyPr lIns="0" tIns="0" rIns="0" bIns="0" rtlCol="0" anchor="t">
              <a:spAutoFit/>
            </a:bodyPr>
            <a:lstStyle/>
            <a:p>
              <a:pPr algn="ctr">
                <a:lnSpc>
                  <a:spcPts val="6250"/>
                </a:lnSpc>
              </a:pPr>
              <a:r>
                <a:rPr lang="en-US" sz="5000" spc="250" dirty="0">
                  <a:solidFill>
                    <a:srgbClr val="F2FAFF"/>
                  </a:solidFill>
                  <a:latin typeface="Roboto"/>
                </a:rPr>
                <a:t>Turn ON Billing Alerts</a:t>
              </a:r>
            </a:p>
          </p:txBody>
        </p:sp>
        <p:sp>
          <p:nvSpPr>
            <p:cNvPr id="5" name="TextBox 5"/>
            <p:cNvSpPr txBox="1"/>
            <p:nvPr/>
          </p:nvSpPr>
          <p:spPr>
            <a:xfrm>
              <a:off x="2235966" y="1899862"/>
              <a:ext cx="9955269" cy="1037167"/>
            </a:xfrm>
            <a:prstGeom prst="rect">
              <a:avLst/>
            </a:prstGeom>
          </p:spPr>
          <p:txBody>
            <a:bodyPr lIns="0" tIns="0" rIns="0" bIns="0" rtlCol="0" anchor="t">
              <a:spAutoFit/>
            </a:bodyPr>
            <a:lstStyle/>
            <a:p>
              <a:pPr algn="ctr">
                <a:lnSpc>
                  <a:spcPts val="6670"/>
                </a:lnSpc>
              </a:pPr>
              <a:r>
                <a:rPr lang="en-US" sz="4600" spc="114">
                  <a:solidFill>
                    <a:srgbClr val="F2FAFF"/>
                  </a:solidFill>
                  <a:latin typeface="Roboto Condensed Bold"/>
                </a:rPr>
                <a:t>ALWAYS REMEMBER</a:t>
              </a:r>
            </a:p>
          </p:txBody>
        </p:sp>
        <p:sp>
          <p:nvSpPr>
            <p:cNvPr id="6" name="TextBox 6"/>
            <p:cNvSpPr txBox="1"/>
            <p:nvPr/>
          </p:nvSpPr>
          <p:spPr>
            <a:xfrm>
              <a:off x="1354717" y="9235170"/>
              <a:ext cx="11479269" cy="756617"/>
            </a:xfrm>
            <a:prstGeom prst="rect">
              <a:avLst/>
            </a:prstGeom>
          </p:spPr>
          <p:txBody>
            <a:bodyPr lIns="0" tIns="0" rIns="0" bIns="0" rtlCol="0" anchor="t">
              <a:spAutoFit/>
            </a:bodyPr>
            <a:lstStyle/>
            <a:p>
              <a:pPr algn="ctr">
                <a:lnSpc>
                  <a:spcPts val="4785"/>
                </a:lnSpc>
              </a:pPr>
              <a:r>
                <a:rPr lang="en-US" sz="3300" spc="82" dirty="0">
                  <a:solidFill>
                    <a:srgbClr val="F2FAFF"/>
                  </a:solidFill>
                  <a:latin typeface="Roboto"/>
                </a:rPr>
                <a:t>CLOUD GUY</a:t>
              </a:r>
            </a:p>
          </p:txBody>
        </p:sp>
        <p:sp>
          <p:nvSpPr>
            <p:cNvPr id="7" name="AutoShape 7"/>
            <p:cNvSpPr/>
            <p:nvPr/>
          </p:nvSpPr>
          <p:spPr>
            <a:xfrm>
              <a:off x="0" y="3953028"/>
              <a:ext cx="14427200" cy="127000"/>
            </a:xfrm>
            <a:prstGeom prst="rect">
              <a:avLst/>
            </a:prstGeom>
            <a:solidFill>
              <a:srgbClr val="F2FAFF"/>
            </a:solidFill>
          </p:spPr>
        </p:sp>
        <p:sp>
          <p:nvSpPr>
            <p:cNvPr id="8" name="AutoShape 8"/>
            <p:cNvSpPr/>
            <p:nvPr/>
          </p:nvSpPr>
          <p:spPr>
            <a:xfrm>
              <a:off x="0" y="8177895"/>
              <a:ext cx="14427200" cy="127000"/>
            </a:xfrm>
            <a:prstGeom prst="rect">
              <a:avLst/>
            </a:prstGeom>
            <a:solidFill>
              <a:srgbClr val="F2FAFF"/>
            </a:solidFill>
          </p:spPr>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363" r="1311" b="84570"/>
          <a:stretch>
            <a:fillRect/>
          </a:stretch>
        </p:blipFill>
        <p:spPr>
          <a:xfrm>
            <a:off x="0" y="-164078"/>
            <a:ext cx="18288000" cy="1637860"/>
          </a:xfrm>
          <a:prstGeom prst="rect">
            <a:avLst/>
          </a:prstGeom>
        </p:spPr>
      </p:pic>
      <p:grpSp>
        <p:nvGrpSpPr>
          <p:cNvPr id="3" name="Group 3"/>
          <p:cNvGrpSpPr/>
          <p:nvPr/>
        </p:nvGrpSpPr>
        <p:grpSpPr>
          <a:xfrm>
            <a:off x="1028700" y="2322044"/>
            <a:ext cx="6145329" cy="3260827"/>
            <a:chOff x="0" y="0"/>
            <a:chExt cx="8193772" cy="4347770"/>
          </a:xfrm>
        </p:grpSpPr>
        <p:sp>
          <p:nvSpPr>
            <p:cNvPr id="4" name="TextBox 4"/>
            <p:cNvSpPr txBox="1"/>
            <p:nvPr/>
          </p:nvSpPr>
          <p:spPr>
            <a:xfrm>
              <a:off x="0" y="28575"/>
              <a:ext cx="8193772" cy="2119418"/>
            </a:xfrm>
            <a:prstGeom prst="rect">
              <a:avLst/>
            </a:prstGeom>
          </p:spPr>
          <p:txBody>
            <a:bodyPr lIns="0" tIns="0" rIns="0" bIns="0" rtlCol="0" anchor="t">
              <a:spAutoFit/>
            </a:bodyPr>
            <a:lstStyle/>
            <a:p>
              <a:pPr algn="l">
                <a:lnSpc>
                  <a:spcPts val="6214"/>
                </a:lnSpc>
              </a:pPr>
              <a:r>
                <a:rPr lang="en-US" sz="5500" spc="577" dirty="0">
                  <a:solidFill>
                    <a:srgbClr val="244357"/>
                  </a:solidFill>
                  <a:latin typeface="Roboto Condensed Bold"/>
                </a:rPr>
                <a:t>SUMMARY OF CONTENTS</a:t>
              </a:r>
            </a:p>
          </p:txBody>
        </p:sp>
        <p:sp>
          <p:nvSpPr>
            <p:cNvPr id="5" name="TextBox 5"/>
            <p:cNvSpPr txBox="1"/>
            <p:nvPr/>
          </p:nvSpPr>
          <p:spPr>
            <a:xfrm>
              <a:off x="0" y="2511223"/>
              <a:ext cx="7342776" cy="1836547"/>
            </a:xfrm>
            <a:prstGeom prst="rect">
              <a:avLst/>
            </a:prstGeom>
          </p:spPr>
          <p:txBody>
            <a:bodyPr lIns="0" tIns="0" rIns="0" bIns="0" rtlCol="0" anchor="t">
              <a:spAutoFit/>
            </a:bodyPr>
            <a:lstStyle/>
            <a:p>
              <a:pPr algn="l">
                <a:lnSpc>
                  <a:spcPts val="5444"/>
                </a:lnSpc>
              </a:pPr>
              <a:r>
                <a:rPr lang="en-US" sz="4575" spc="114" dirty="0">
                  <a:solidFill>
                    <a:srgbClr val="244357"/>
                  </a:solidFill>
                  <a:latin typeface="Roboto Condensed"/>
                </a:rPr>
                <a:t>BUILDING A STATIC PORTFOLIO WEBSITE </a:t>
              </a:r>
            </a:p>
          </p:txBody>
        </p:sp>
      </p:grpSp>
      <p:sp>
        <p:nvSpPr>
          <p:cNvPr id="6" name="TextBox 6"/>
          <p:cNvSpPr txBox="1"/>
          <p:nvPr/>
        </p:nvSpPr>
        <p:spPr>
          <a:xfrm>
            <a:off x="7798946" y="2306169"/>
            <a:ext cx="9460354" cy="4900124"/>
          </a:xfrm>
          <a:prstGeom prst="rect">
            <a:avLst/>
          </a:prstGeom>
        </p:spPr>
        <p:txBody>
          <a:bodyPr lIns="0" tIns="0" rIns="0" bIns="0" rtlCol="0" anchor="t">
            <a:spAutoFit/>
          </a:bodyPr>
          <a:lstStyle/>
          <a:p>
            <a:pPr algn="l">
              <a:lnSpc>
                <a:spcPct val="150000"/>
              </a:lnSpc>
            </a:pPr>
            <a:r>
              <a:rPr lang="en-US" sz="3600" spc="70" dirty="0">
                <a:solidFill>
                  <a:srgbClr val="244357"/>
                </a:solidFill>
                <a:latin typeface="Calibri" panose="020F0502020204030204" pitchFamily="34" charset="0"/>
                <a:ea typeface="Calibri" panose="020F0502020204030204" pitchFamily="34" charset="0"/>
                <a:cs typeface="Calibri" panose="020F0502020204030204" pitchFamily="34" charset="0"/>
              </a:rPr>
              <a:t>About Me &amp; Intro</a:t>
            </a:r>
          </a:p>
          <a:p>
            <a:pPr algn="l">
              <a:lnSpc>
                <a:spcPct val="150000"/>
              </a:lnSpc>
            </a:pPr>
            <a:r>
              <a:rPr lang="en-US" sz="3600" spc="70" dirty="0">
                <a:solidFill>
                  <a:srgbClr val="244357"/>
                </a:solidFill>
                <a:latin typeface="Calibri" panose="020F0502020204030204" pitchFamily="34" charset="0"/>
                <a:ea typeface="Calibri" panose="020F0502020204030204" pitchFamily="34" charset="0"/>
                <a:cs typeface="Calibri" panose="020F0502020204030204" pitchFamily="34" charset="0"/>
              </a:rPr>
              <a:t>Timeline</a:t>
            </a:r>
          </a:p>
          <a:p>
            <a:pPr algn="l">
              <a:lnSpc>
                <a:spcPct val="150000"/>
              </a:lnSpc>
            </a:pPr>
            <a:r>
              <a:rPr lang="en-US" sz="3600" spc="70" dirty="0">
                <a:solidFill>
                  <a:srgbClr val="244357"/>
                </a:solidFill>
                <a:latin typeface="Calibri" panose="020F0502020204030204" pitchFamily="34" charset="0"/>
                <a:ea typeface="Calibri" panose="020F0502020204030204" pitchFamily="34" charset="0"/>
                <a:cs typeface="Calibri" panose="020F0502020204030204" pitchFamily="34" charset="0"/>
              </a:rPr>
              <a:t>Project Overview</a:t>
            </a:r>
          </a:p>
          <a:p>
            <a:pPr algn="l">
              <a:lnSpc>
                <a:spcPct val="150000"/>
              </a:lnSpc>
            </a:pPr>
            <a:r>
              <a:rPr lang="en-US" sz="3600" spc="70" dirty="0">
                <a:solidFill>
                  <a:srgbClr val="244357"/>
                </a:solidFill>
                <a:latin typeface="Calibri" panose="020F0502020204030204" pitchFamily="34" charset="0"/>
                <a:ea typeface="Calibri" panose="020F0502020204030204" pitchFamily="34" charset="0"/>
                <a:cs typeface="Calibri" panose="020F0502020204030204" pitchFamily="34" charset="0"/>
              </a:rPr>
              <a:t>Hosting</a:t>
            </a:r>
          </a:p>
          <a:p>
            <a:pPr algn="l">
              <a:lnSpc>
                <a:spcPct val="150000"/>
              </a:lnSpc>
            </a:pPr>
            <a:r>
              <a:rPr lang="en-US" sz="3600" spc="70" dirty="0">
                <a:solidFill>
                  <a:srgbClr val="244357"/>
                </a:solidFill>
                <a:latin typeface="Calibri" panose="020F0502020204030204" pitchFamily="34" charset="0"/>
                <a:ea typeface="Calibri" panose="020F0502020204030204" pitchFamily="34" charset="0"/>
                <a:cs typeface="Calibri" panose="020F0502020204030204" pitchFamily="34" charset="0"/>
              </a:rPr>
              <a:t>Conclusions</a:t>
            </a:r>
          </a:p>
          <a:p>
            <a:pPr algn="l">
              <a:lnSpc>
                <a:spcPct val="150000"/>
              </a:lnSpc>
            </a:pPr>
            <a:r>
              <a:rPr lang="en-US" sz="3600" spc="69" dirty="0">
                <a:solidFill>
                  <a:srgbClr val="244357"/>
                </a:solidFill>
                <a:latin typeface="Calibri" panose="020F0502020204030204" pitchFamily="34" charset="0"/>
                <a:ea typeface="Calibri" panose="020F0502020204030204" pitchFamily="34" charset="0"/>
                <a:cs typeface="Calibri" panose="020F0502020204030204" pitchFamily="34" charset="0"/>
              </a:rPr>
              <a:t>Questions</a:t>
            </a:r>
            <a:endParaRPr lang="en-US" sz="3600" spc="70" dirty="0">
              <a:solidFill>
                <a:srgbClr val="244357"/>
              </a:solidFill>
              <a:latin typeface="Calibri" panose="020F0502020204030204" pitchFamily="34" charset="0"/>
              <a:ea typeface="Calibri" panose="020F0502020204030204" pitchFamily="34" charset="0"/>
              <a:cs typeface="Calibri" panose="020F0502020204030204" pitchFamily="34" charset="0"/>
            </a:endParaRPr>
          </a:p>
        </p:txBody>
      </p:sp>
      <p:sp>
        <p:nvSpPr>
          <p:cNvPr id="7" name="TextBox 7"/>
          <p:cNvSpPr txBox="1"/>
          <p:nvPr/>
        </p:nvSpPr>
        <p:spPr>
          <a:xfrm>
            <a:off x="1371600" y="9639300"/>
            <a:ext cx="16507453" cy="259686"/>
          </a:xfrm>
          <a:prstGeom prst="rect">
            <a:avLst/>
          </a:prstGeom>
        </p:spPr>
        <p:txBody>
          <a:bodyPr lIns="0" tIns="0" rIns="0" bIns="0" rtlCol="0" anchor="t">
            <a:spAutoFit/>
          </a:bodyPr>
          <a:lstStyle/>
          <a:p>
            <a:pPr algn="r">
              <a:lnSpc>
                <a:spcPts val="2175"/>
              </a:lnSpc>
            </a:pPr>
            <a:r>
              <a:rPr lang="en-US" sz="1500" spc="157" dirty="0">
                <a:solidFill>
                  <a:srgbClr val="244357"/>
                </a:solidFill>
                <a:latin typeface="Roboto"/>
              </a:rPr>
              <a:t>SAAD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3C3DD"/>
        </a:solidFill>
        <a:effectLst/>
      </p:bgPr>
    </p:bg>
    <p:spTree>
      <p:nvGrpSpPr>
        <p:cNvPr id="1" name=""/>
        <p:cNvGrpSpPr/>
        <p:nvPr/>
      </p:nvGrpSpPr>
      <p:grpSpPr>
        <a:xfrm>
          <a:off x="0" y="0"/>
          <a:ext cx="0" cy="0"/>
          <a:chOff x="0" y="0"/>
          <a:chExt cx="0" cy="0"/>
        </a:xfrm>
      </p:grpSpPr>
      <p:sp>
        <p:nvSpPr>
          <p:cNvPr id="2" name="AutoShape 2"/>
          <p:cNvSpPr/>
          <p:nvPr/>
        </p:nvSpPr>
        <p:spPr>
          <a:xfrm>
            <a:off x="0" y="1638299"/>
            <a:ext cx="18288000" cy="8648701"/>
          </a:xfrm>
          <a:prstGeom prst="rect">
            <a:avLst/>
          </a:prstGeom>
          <a:solidFill>
            <a:srgbClr val="F2FAFF">
              <a:alpha val="80000"/>
            </a:srgbClr>
          </a:solidFill>
        </p:spPr>
      </p:sp>
      <p:grpSp>
        <p:nvGrpSpPr>
          <p:cNvPr id="3" name="Group 3"/>
          <p:cNvGrpSpPr/>
          <p:nvPr/>
        </p:nvGrpSpPr>
        <p:grpSpPr>
          <a:xfrm>
            <a:off x="2400300" y="1894288"/>
            <a:ext cx="13487400" cy="3321686"/>
            <a:chOff x="-7416800" y="28575"/>
            <a:chExt cx="17983200" cy="4428915"/>
          </a:xfrm>
        </p:grpSpPr>
        <p:sp>
          <p:nvSpPr>
            <p:cNvPr id="4" name="TextBox 4"/>
            <p:cNvSpPr txBox="1"/>
            <p:nvPr/>
          </p:nvSpPr>
          <p:spPr>
            <a:xfrm>
              <a:off x="-7416800" y="28575"/>
              <a:ext cx="17983200" cy="3180358"/>
            </a:xfrm>
            <a:prstGeom prst="rect">
              <a:avLst/>
            </a:prstGeom>
          </p:spPr>
          <p:txBody>
            <a:bodyPr wrap="square" lIns="0" tIns="0" rIns="0" bIns="0" rtlCol="0" anchor="t">
              <a:spAutoFit/>
            </a:bodyPr>
            <a:lstStyle/>
            <a:p>
              <a:pPr algn="ctr">
                <a:lnSpc>
                  <a:spcPts val="6214"/>
                </a:lnSpc>
              </a:pPr>
              <a:r>
                <a:rPr lang="en-US" sz="5000" spc="577" dirty="0">
                  <a:solidFill>
                    <a:srgbClr val="244357"/>
                  </a:solidFill>
                  <a:latin typeface="Roboto Condensed Bold"/>
                </a:rPr>
                <a:t>I am a Data Nerd | Blogger | Freelancer</a:t>
              </a:r>
            </a:p>
            <a:p>
              <a:pPr algn="ctr">
                <a:lnSpc>
                  <a:spcPts val="6214"/>
                </a:lnSpc>
              </a:pPr>
              <a:endParaRPr lang="en-US" sz="5499" spc="577" dirty="0">
                <a:solidFill>
                  <a:srgbClr val="244357"/>
                </a:solidFill>
                <a:latin typeface="Roboto Condensed Bold"/>
              </a:endParaRPr>
            </a:p>
            <a:p>
              <a:pPr marL="0" lvl="0" indent="0" algn="ctr">
                <a:lnSpc>
                  <a:spcPts val="6214"/>
                </a:lnSpc>
                <a:spcBef>
                  <a:spcPct val="0"/>
                </a:spcBef>
              </a:pPr>
              <a:endParaRPr lang="en-US" sz="5499" spc="577" dirty="0">
                <a:solidFill>
                  <a:srgbClr val="244357"/>
                </a:solidFill>
                <a:latin typeface="Roboto Condensed Bold"/>
              </a:endParaRPr>
            </a:p>
          </p:txBody>
        </p:sp>
        <p:sp>
          <p:nvSpPr>
            <p:cNvPr id="5" name="TextBox 5"/>
            <p:cNvSpPr txBox="1"/>
            <p:nvPr/>
          </p:nvSpPr>
          <p:spPr>
            <a:xfrm>
              <a:off x="0" y="3517062"/>
              <a:ext cx="7342776" cy="940428"/>
            </a:xfrm>
            <a:prstGeom prst="rect">
              <a:avLst/>
            </a:prstGeom>
          </p:spPr>
          <p:txBody>
            <a:bodyPr lIns="0" tIns="0" rIns="0" bIns="0" rtlCol="0" anchor="t">
              <a:spAutoFit/>
            </a:bodyPr>
            <a:lstStyle/>
            <a:p>
              <a:pPr marL="0" lvl="0" indent="0" algn="ctr">
                <a:lnSpc>
                  <a:spcPts val="5473"/>
                </a:lnSpc>
                <a:spcBef>
                  <a:spcPct val="0"/>
                </a:spcBef>
              </a:pPr>
              <a:endParaRPr lang="en-US" sz="4600" spc="114" dirty="0">
                <a:solidFill>
                  <a:srgbClr val="244357"/>
                </a:solidFill>
                <a:latin typeface="Roboto Condensed"/>
              </a:endParaRPr>
            </a:p>
          </p:txBody>
        </p:sp>
      </p:grpSp>
      <p:sp>
        <p:nvSpPr>
          <p:cNvPr id="6" name="TextBox 6"/>
          <p:cNvSpPr txBox="1"/>
          <p:nvPr/>
        </p:nvSpPr>
        <p:spPr>
          <a:xfrm>
            <a:off x="1556141" y="3781235"/>
            <a:ext cx="13894754" cy="3638817"/>
          </a:xfrm>
          <a:prstGeom prst="rect">
            <a:avLst/>
          </a:prstGeom>
        </p:spPr>
        <p:txBody>
          <a:bodyPr wrap="square" lIns="0" tIns="0" rIns="0" bIns="0" rtlCol="0" anchor="t">
            <a:spAutoFit/>
          </a:bodyPr>
          <a:lstStyle/>
          <a:p>
            <a:pPr marL="571500" lvl="0" indent="-571500">
              <a:lnSpc>
                <a:spcPts val="4059"/>
              </a:lnSpc>
              <a:spcBef>
                <a:spcPct val="0"/>
              </a:spcBef>
              <a:buFont typeface="Arial" panose="020B0604020202020204" pitchFamily="34" charset="0"/>
              <a:buChar char="•"/>
            </a:pPr>
            <a:r>
              <a:rPr lang="en-US" sz="3600" b="1" spc="69" dirty="0">
                <a:solidFill>
                  <a:srgbClr val="244357"/>
                </a:solidFill>
              </a:rPr>
              <a:t>Write about Cloud Computing</a:t>
            </a:r>
          </a:p>
          <a:p>
            <a:pPr marL="571500" lvl="0" indent="-571500">
              <a:lnSpc>
                <a:spcPts val="4059"/>
              </a:lnSpc>
              <a:spcBef>
                <a:spcPct val="0"/>
              </a:spcBef>
              <a:buFont typeface="Arial" panose="020B0604020202020204" pitchFamily="34" charset="0"/>
              <a:buChar char="•"/>
            </a:pPr>
            <a:r>
              <a:rPr lang="en-US" sz="3600" b="1" spc="69" dirty="0">
                <a:solidFill>
                  <a:srgbClr val="244357"/>
                </a:solidFill>
              </a:rPr>
              <a:t>Share projects on GitHub &amp; Medium</a:t>
            </a:r>
          </a:p>
          <a:p>
            <a:pPr marL="571500" lvl="0" indent="-571500">
              <a:lnSpc>
                <a:spcPts val="4059"/>
              </a:lnSpc>
              <a:spcBef>
                <a:spcPct val="0"/>
              </a:spcBef>
              <a:buFont typeface="Arial" panose="020B0604020202020204" pitchFamily="34" charset="0"/>
              <a:buChar char="•"/>
            </a:pPr>
            <a:r>
              <a:rPr lang="en-US" sz="3600" b="1" spc="69" dirty="0">
                <a:solidFill>
                  <a:srgbClr val="244357"/>
                </a:solidFill>
              </a:rPr>
              <a:t>Help people in Career Change</a:t>
            </a:r>
          </a:p>
          <a:p>
            <a:pPr marL="571500" lvl="0" indent="-571500">
              <a:lnSpc>
                <a:spcPts val="4059"/>
              </a:lnSpc>
              <a:spcBef>
                <a:spcPct val="0"/>
              </a:spcBef>
              <a:buFont typeface="Arial" panose="020B0604020202020204" pitchFamily="34" charset="0"/>
              <a:buChar char="•"/>
            </a:pPr>
            <a:endParaRPr lang="en-US" sz="3600" b="1" spc="69" dirty="0">
              <a:solidFill>
                <a:srgbClr val="244357"/>
              </a:solidFill>
            </a:endParaRPr>
          </a:p>
          <a:p>
            <a:pPr marL="571500" lvl="0" indent="-571500">
              <a:lnSpc>
                <a:spcPts val="4059"/>
              </a:lnSpc>
              <a:spcBef>
                <a:spcPct val="0"/>
              </a:spcBef>
              <a:buFont typeface="Arial" panose="020B0604020202020204" pitchFamily="34" charset="0"/>
              <a:buChar char="•"/>
            </a:pPr>
            <a:endParaRPr lang="en-US" sz="3600" spc="69" dirty="0">
              <a:solidFill>
                <a:srgbClr val="244357"/>
              </a:solidFill>
            </a:endParaRPr>
          </a:p>
          <a:p>
            <a:pPr marL="0" lvl="0" indent="0" algn="l">
              <a:lnSpc>
                <a:spcPts val="4059"/>
              </a:lnSpc>
              <a:spcBef>
                <a:spcPct val="0"/>
              </a:spcBef>
            </a:pPr>
            <a:endParaRPr lang="en-US" sz="2799" spc="69" dirty="0">
              <a:solidFill>
                <a:srgbClr val="244357"/>
              </a:solidFill>
              <a:latin typeface="Roboto"/>
            </a:endParaRPr>
          </a:p>
          <a:p>
            <a:pPr marL="0" lvl="0" indent="0" algn="l">
              <a:lnSpc>
                <a:spcPts val="4060"/>
              </a:lnSpc>
              <a:spcBef>
                <a:spcPct val="0"/>
              </a:spcBef>
            </a:pPr>
            <a:endParaRPr lang="en-US" sz="2799" spc="69" dirty="0">
              <a:solidFill>
                <a:srgbClr val="244357"/>
              </a:solidFill>
              <a:latin typeface="Roboto"/>
            </a:endParaRPr>
          </a:p>
        </p:txBody>
      </p:sp>
      <p:sp>
        <p:nvSpPr>
          <p:cNvPr id="7" name="TextBox 7"/>
          <p:cNvSpPr txBox="1"/>
          <p:nvPr/>
        </p:nvSpPr>
        <p:spPr>
          <a:xfrm>
            <a:off x="1375710" y="9624131"/>
            <a:ext cx="16507453" cy="259686"/>
          </a:xfrm>
          <a:prstGeom prst="rect">
            <a:avLst/>
          </a:prstGeom>
        </p:spPr>
        <p:txBody>
          <a:bodyPr lIns="0" tIns="0" rIns="0" bIns="0" rtlCol="0" anchor="t">
            <a:spAutoFit/>
          </a:bodyPr>
          <a:lstStyle/>
          <a:p>
            <a:pPr algn="r">
              <a:lnSpc>
                <a:spcPts val="2175"/>
              </a:lnSpc>
            </a:pPr>
            <a:r>
              <a:rPr lang="en-US" sz="1500" spc="157" dirty="0">
                <a:solidFill>
                  <a:srgbClr val="244357"/>
                </a:solidFill>
                <a:latin typeface="Roboto"/>
              </a:rPr>
              <a:t>SAAD</a:t>
            </a:r>
          </a:p>
        </p:txBody>
      </p:sp>
      <p:pic>
        <p:nvPicPr>
          <p:cNvPr id="9" name="Picture 8">
            <a:extLst>
              <a:ext uri="{FF2B5EF4-FFF2-40B4-BE49-F238E27FC236}">
                <a16:creationId xmlns:a16="http://schemas.microsoft.com/office/drawing/2014/main" id="{255EDAA7-216B-4342-075C-8489D48DDA35}"/>
              </a:ext>
            </a:extLst>
          </p:cNvPr>
          <p:cNvPicPr>
            <a:picLocks noChangeAspect="1"/>
          </p:cNvPicPr>
          <p:nvPr/>
        </p:nvPicPr>
        <p:blipFill>
          <a:blip r:embed="rId3"/>
          <a:stretch>
            <a:fillRect/>
          </a:stretch>
        </p:blipFill>
        <p:spPr>
          <a:xfrm>
            <a:off x="11298512" y="3218383"/>
            <a:ext cx="6145329" cy="600256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3C3DD"/>
        </a:solidFill>
        <a:effectLst/>
      </p:bgPr>
    </p:bg>
    <p:spTree>
      <p:nvGrpSpPr>
        <p:cNvPr id="1" name=""/>
        <p:cNvGrpSpPr/>
        <p:nvPr/>
      </p:nvGrpSpPr>
      <p:grpSpPr>
        <a:xfrm>
          <a:off x="0" y="0"/>
          <a:ext cx="0" cy="0"/>
          <a:chOff x="0" y="0"/>
          <a:chExt cx="0" cy="0"/>
        </a:xfrm>
      </p:grpSpPr>
      <p:sp>
        <p:nvSpPr>
          <p:cNvPr id="2" name="AutoShape 2"/>
          <p:cNvSpPr/>
          <p:nvPr/>
        </p:nvSpPr>
        <p:spPr>
          <a:xfrm>
            <a:off x="0" y="1638299"/>
            <a:ext cx="18288000" cy="8648701"/>
          </a:xfrm>
          <a:prstGeom prst="rect">
            <a:avLst/>
          </a:prstGeom>
          <a:solidFill>
            <a:srgbClr val="F2FAFF">
              <a:alpha val="80000"/>
            </a:srgbClr>
          </a:solidFill>
        </p:spPr>
      </p:sp>
      <p:grpSp>
        <p:nvGrpSpPr>
          <p:cNvPr id="3" name="Group 3"/>
          <p:cNvGrpSpPr/>
          <p:nvPr/>
        </p:nvGrpSpPr>
        <p:grpSpPr>
          <a:xfrm>
            <a:off x="5867400" y="2281387"/>
            <a:ext cx="6145329" cy="3321686"/>
            <a:chOff x="0" y="28575"/>
            <a:chExt cx="8193772" cy="4428915"/>
          </a:xfrm>
        </p:grpSpPr>
        <p:sp>
          <p:nvSpPr>
            <p:cNvPr id="4" name="TextBox 4"/>
            <p:cNvSpPr txBox="1"/>
            <p:nvPr/>
          </p:nvSpPr>
          <p:spPr>
            <a:xfrm>
              <a:off x="0" y="28575"/>
              <a:ext cx="8193772" cy="3160818"/>
            </a:xfrm>
            <a:prstGeom prst="rect">
              <a:avLst/>
            </a:prstGeom>
          </p:spPr>
          <p:txBody>
            <a:bodyPr lIns="0" tIns="0" rIns="0" bIns="0" rtlCol="0" anchor="t">
              <a:spAutoFit/>
            </a:bodyPr>
            <a:lstStyle/>
            <a:p>
              <a:pPr algn="ctr">
                <a:lnSpc>
                  <a:spcPts val="6214"/>
                </a:lnSpc>
              </a:pPr>
              <a:r>
                <a:rPr lang="en-US" sz="5000" spc="577" dirty="0">
                  <a:solidFill>
                    <a:srgbClr val="244357"/>
                  </a:solidFill>
                  <a:latin typeface="Roboto Condensed Bold"/>
                </a:rPr>
                <a:t>INTRODUCTION</a:t>
              </a:r>
            </a:p>
            <a:p>
              <a:pPr algn="ctr">
                <a:lnSpc>
                  <a:spcPts val="6214"/>
                </a:lnSpc>
              </a:pPr>
              <a:endParaRPr lang="en-US" sz="5499" spc="577" dirty="0">
                <a:solidFill>
                  <a:srgbClr val="244357"/>
                </a:solidFill>
                <a:latin typeface="Roboto Condensed Bold"/>
              </a:endParaRPr>
            </a:p>
            <a:p>
              <a:pPr marL="0" lvl="0" indent="0" algn="ctr">
                <a:lnSpc>
                  <a:spcPts val="6214"/>
                </a:lnSpc>
                <a:spcBef>
                  <a:spcPct val="0"/>
                </a:spcBef>
              </a:pPr>
              <a:endParaRPr lang="en-US" sz="5499" spc="577" dirty="0">
                <a:solidFill>
                  <a:srgbClr val="244357"/>
                </a:solidFill>
                <a:latin typeface="Roboto Condensed Bold"/>
              </a:endParaRPr>
            </a:p>
          </p:txBody>
        </p:sp>
        <p:sp>
          <p:nvSpPr>
            <p:cNvPr id="5" name="TextBox 5"/>
            <p:cNvSpPr txBox="1"/>
            <p:nvPr/>
          </p:nvSpPr>
          <p:spPr>
            <a:xfrm>
              <a:off x="0" y="3517062"/>
              <a:ext cx="7342776" cy="940428"/>
            </a:xfrm>
            <a:prstGeom prst="rect">
              <a:avLst/>
            </a:prstGeom>
          </p:spPr>
          <p:txBody>
            <a:bodyPr lIns="0" tIns="0" rIns="0" bIns="0" rtlCol="0" anchor="t">
              <a:spAutoFit/>
            </a:bodyPr>
            <a:lstStyle/>
            <a:p>
              <a:pPr marL="0" lvl="0" indent="0" algn="ctr">
                <a:lnSpc>
                  <a:spcPts val="5473"/>
                </a:lnSpc>
                <a:spcBef>
                  <a:spcPct val="0"/>
                </a:spcBef>
              </a:pPr>
              <a:endParaRPr lang="en-US" sz="4600" spc="114" dirty="0">
                <a:solidFill>
                  <a:srgbClr val="244357"/>
                </a:solidFill>
                <a:latin typeface="Roboto Condensed"/>
              </a:endParaRPr>
            </a:p>
          </p:txBody>
        </p:sp>
      </p:grpSp>
      <p:sp>
        <p:nvSpPr>
          <p:cNvPr id="6" name="TextBox 6"/>
          <p:cNvSpPr txBox="1"/>
          <p:nvPr/>
        </p:nvSpPr>
        <p:spPr>
          <a:xfrm>
            <a:off x="2196623" y="3958314"/>
            <a:ext cx="13894754" cy="5216172"/>
          </a:xfrm>
          <a:prstGeom prst="rect">
            <a:avLst/>
          </a:prstGeom>
        </p:spPr>
        <p:txBody>
          <a:bodyPr wrap="square" lIns="0" tIns="0" rIns="0" bIns="0" rtlCol="0" anchor="t">
            <a:spAutoFit/>
          </a:bodyPr>
          <a:lstStyle/>
          <a:p>
            <a:pPr marL="0" lvl="0" indent="0" algn="ctr">
              <a:lnSpc>
                <a:spcPts val="4059"/>
              </a:lnSpc>
              <a:spcBef>
                <a:spcPct val="0"/>
              </a:spcBef>
            </a:pPr>
            <a:r>
              <a:rPr lang="en-US" sz="3600" b="1" spc="69" dirty="0">
                <a:solidFill>
                  <a:srgbClr val="244357"/>
                </a:solidFill>
              </a:rPr>
              <a:t>Why I need a Professional Website:</a:t>
            </a:r>
          </a:p>
          <a:p>
            <a:pPr marL="0" lvl="0" indent="0" algn="ctr">
              <a:lnSpc>
                <a:spcPts val="4059"/>
              </a:lnSpc>
              <a:spcBef>
                <a:spcPct val="0"/>
              </a:spcBef>
            </a:pPr>
            <a:endParaRPr lang="en-US" sz="3600" spc="69" dirty="0">
              <a:solidFill>
                <a:srgbClr val="244357"/>
              </a:solidFill>
            </a:endParaRPr>
          </a:p>
          <a:p>
            <a:pPr marL="571500" lvl="0" indent="-571500">
              <a:lnSpc>
                <a:spcPts val="4059"/>
              </a:lnSpc>
              <a:spcBef>
                <a:spcPct val="0"/>
              </a:spcBef>
              <a:buFont typeface="Arial" panose="020B0604020202020204" pitchFamily="34" charset="0"/>
              <a:buChar char="•"/>
            </a:pPr>
            <a:r>
              <a:rPr lang="en-US" sz="3600" b="1" spc="69" dirty="0">
                <a:solidFill>
                  <a:srgbClr val="244357"/>
                </a:solidFill>
              </a:rPr>
              <a:t>Hire Me </a:t>
            </a:r>
            <a:r>
              <a:rPr lang="en-US" sz="3600" spc="69" dirty="0">
                <a:solidFill>
                  <a:srgbClr val="244357"/>
                </a:solidFill>
              </a:rPr>
              <a:t>– Portfolio and contact details</a:t>
            </a:r>
          </a:p>
          <a:p>
            <a:pPr marL="571500" lvl="0" indent="-571500">
              <a:lnSpc>
                <a:spcPts val="4059"/>
              </a:lnSpc>
              <a:spcBef>
                <a:spcPct val="0"/>
              </a:spcBef>
              <a:buFont typeface="Arial" panose="020B0604020202020204" pitchFamily="34" charset="0"/>
              <a:buChar char="•"/>
            </a:pPr>
            <a:r>
              <a:rPr lang="en-US" sz="3600" b="1" spc="69" dirty="0">
                <a:solidFill>
                  <a:srgbClr val="244357"/>
                </a:solidFill>
              </a:rPr>
              <a:t>Learn</a:t>
            </a:r>
            <a:r>
              <a:rPr lang="en-US" sz="3600" spc="69" dirty="0">
                <a:solidFill>
                  <a:srgbClr val="244357"/>
                </a:solidFill>
              </a:rPr>
              <a:t> more about me, projects etc.,</a:t>
            </a:r>
          </a:p>
          <a:p>
            <a:pPr marL="571500" lvl="0" indent="-571500">
              <a:lnSpc>
                <a:spcPts val="4059"/>
              </a:lnSpc>
              <a:spcBef>
                <a:spcPct val="0"/>
              </a:spcBef>
              <a:buFont typeface="Arial" panose="020B0604020202020204" pitchFamily="34" charset="0"/>
              <a:buChar char="•"/>
            </a:pPr>
            <a:r>
              <a:rPr lang="en-US" sz="3600" b="1" spc="69" dirty="0">
                <a:solidFill>
                  <a:srgbClr val="244357"/>
                </a:solidFill>
              </a:rPr>
              <a:t>Blog</a:t>
            </a:r>
            <a:r>
              <a:rPr lang="en-US" sz="3600" spc="69" dirty="0">
                <a:solidFill>
                  <a:srgbClr val="244357"/>
                </a:solidFill>
              </a:rPr>
              <a:t> – post new work and videos etc.,</a:t>
            </a:r>
          </a:p>
          <a:p>
            <a:pPr marL="571500" lvl="0" indent="-571500">
              <a:lnSpc>
                <a:spcPts val="4059"/>
              </a:lnSpc>
              <a:spcBef>
                <a:spcPct val="0"/>
              </a:spcBef>
              <a:buFont typeface="Arial" panose="020B0604020202020204" pitchFamily="34" charset="0"/>
              <a:buChar char="•"/>
            </a:pPr>
            <a:r>
              <a:rPr lang="en-US" sz="3600" spc="69" dirty="0">
                <a:solidFill>
                  <a:srgbClr val="244357"/>
                </a:solidFill>
              </a:rPr>
              <a:t>Email signup, location and to contact me </a:t>
            </a:r>
          </a:p>
          <a:p>
            <a:pPr marL="0" lvl="0" indent="0" algn="ctr">
              <a:lnSpc>
                <a:spcPts val="4059"/>
              </a:lnSpc>
              <a:spcBef>
                <a:spcPct val="0"/>
              </a:spcBef>
            </a:pPr>
            <a:endParaRPr lang="en-US" sz="3600" spc="69" dirty="0">
              <a:solidFill>
                <a:srgbClr val="244357"/>
              </a:solidFill>
            </a:endParaRPr>
          </a:p>
          <a:p>
            <a:pPr marL="0" lvl="0" indent="0" algn="l">
              <a:lnSpc>
                <a:spcPts val="4059"/>
              </a:lnSpc>
              <a:spcBef>
                <a:spcPct val="0"/>
              </a:spcBef>
            </a:pPr>
            <a:r>
              <a:rPr lang="en-US" sz="2799" spc="69" dirty="0">
                <a:solidFill>
                  <a:srgbClr val="244357"/>
                </a:solidFill>
                <a:latin typeface="Roboto"/>
                <a:hlinkClick r:id="rId3"/>
              </a:rPr>
              <a:t>https://www.gloomaps.com/plckHij4hG</a:t>
            </a:r>
            <a:endParaRPr lang="en-US" sz="2799" spc="69" dirty="0">
              <a:solidFill>
                <a:srgbClr val="244357"/>
              </a:solidFill>
              <a:latin typeface="Roboto"/>
            </a:endParaRPr>
          </a:p>
          <a:p>
            <a:pPr marL="0" lvl="0" indent="0" algn="l">
              <a:lnSpc>
                <a:spcPts val="4059"/>
              </a:lnSpc>
              <a:spcBef>
                <a:spcPct val="0"/>
              </a:spcBef>
            </a:pPr>
            <a:endParaRPr lang="en-US" sz="2799" spc="69" dirty="0">
              <a:solidFill>
                <a:srgbClr val="244357"/>
              </a:solidFill>
              <a:latin typeface="Roboto"/>
            </a:endParaRPr>
          </a:p>
          <a:p>
            <a:pPr marL="0" lvl="0" indent="0" algn="l">
              <a:lnSpc>
                <a:spcPts val="4060"/>
              </a:lnSpc>
              <a:spcBef>
                <a:spcPct val="0"/>
              </a:spcBef>
            </a:pPr>
            <a:endParaRPr lang="en-US" sz="2799" spc="69" dirty="0">
              <a:solidFill>
                <a:srgbClr val="244357"/>
              </a:solidFill>
              <a:latin typeface="Roboto"/>
            </a:endParaRPr>
          </a:p>
        </p:txBody>
      </p:sp>
      <p:sp>
        <p:nvSpPr>
          <p:cNvPr id="7" name="TextBox 7"/>
          <p:cNvSpPr txBox="1"/>
          <p:nvPr/>
        </p:nvSpPr>
        <p:spPr>
          <a:xfrm>
            <a:off x="1375710" y="9624131"/>
            <a:ext cx="16507453" cy="259686"/>
          </a:xfrm>
          <a:prstGeom prst="rect">
            <a:avLst/>
          </a:prstGeom>
        </p:spPr>
        <p:txBody>
          <a:bodyPr lIns="0" tIns="0" rIns="0" bIns="0" rtlCol="0" anchor="t">
            <a:spAutoFit/>
          </a:bodyPr>
          <a:lstStyle/>
          <a:p>
            <a:pPr algn="r">
              <a:lnSpc>
                <a:spcPts val="2175"/>
              </a:lnSpc>
            </a:pPr>
            <a:r>
              <a:rPr lang="en-US" sz="1500" spc="157" dirty="0">
                <a:solidFill>
                  <a:srgbClr val="244357"/>
                </a:solidFill>
                <a:latin typeface="Roboto"/>
              </a:rPr>
              <a:t>SAAD</a:t>
            </a:r>
          </a:p>
        </p:txBody>
      </p:sp>
    </p:spTree>
    <p:extLst>
      <p:ext uri="{BB962C8B-B14F-4D97-AF65-F5344CB8AC3E}">
        <p14:creationId xmlns:p14="http://schemas.microsoft.com/office/powerpoint/2010/main" val="19335521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
        <p:cNvGrpSpPr/>
        <p:nvPr/>
      </p:nvGrpSpPr>
      <p:grpSpPr>
        <a:xfrm>
          <a:off x="0" y="0"/>
          <a:ext cx="0" cy="0"/>
          <a:chOff x="0" y="0"/>
          <a:chExt cx="0" cy="0"/>
        </a:xfrm>
      </p:grpSpPr>
      <p:sp>
        <p:nvSpPr>
          <p:cNvPr id="2" name="AutoShape 2"/>
          <p:cNvSpPr/>
          <p:nvPr/>
        </p:nvSpPr>
        <p:spPr>
          <a:xfrm>
            <a:off x="1" y="4553540"/>
            <a:ext cx="18288000" cy="191164"/>
          </a:xfrm>
          <a:prstGeom prst="rect">
            <a:avLst/>
          </a:prstGeom>
          <a:solidFill>
            <a:srgbClr val="43C3DD"/>
          </a:solidFill>
        </p:spPr>
      </p:sp>
      <p:grpSp>
        <p:nvGrpSpPr>
          <p:cNvPr id="3" name="Group 3"/>
          <p:cNvGrpSpPr/>
          <p:nvPr/>
        </p:nvGrpSpPr>
        <p:grpSpPr>
          <a:xfrm>
            <a:off x="1960906" y="4553539"/>
            <a:ext cx="421315" cy="421315"/>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43C3DD"/>
            </a:solidFill>
          </p:spPr>
        </p:sp>
      </p:grpSp>
      <p:grpSp>
        <p:nvGrpSpPr>
          <p:cNvPr id="5" name="Group 5"/>
          <p:cNvGrpSpPr/>
          <p:nvPr/>
        </p:nvGrpSpPr>
        <p:grpSpPr>
          <a:xfrm>
            <a:off x="11975107" y="4588661"/>
            <a:ext cx="421315" cy="421315"/>
            <a:chOff x="0" y="0"/>
            <a:chExt cx="6350000" cy="6350000"/>
          </a:xfrm>
        </p:grpSpPr>
        <p:sp>
          <p:nvSpPr>
            <p:cNvPr id="6" name="Freeform 6"/>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43C3DD"/>
            </a:solidFill>
          </p:spPr>
        </p:sp>
      </p:grpSp>
      <p:grpSp>
        <p:nvGrpSpPr>
          <p:cNvPr id="7" name="Group 7"/>
          <p:cNvGrpSpPr/>
          <p:nvPr/>
        </p:nvGrpSpPr>
        <p:grpSpPr>
          <a:xfrm>
            <a:off x="8492214" y="4606300"/>
            <a:ext cx="421315" cy="421315"/>
            <a:chOff x="0" y="0"/>
            <a:chExt cx="6350000" cy="6350000"/>
          </a:xfrm>
        </p:grpSpPr>
        <p:sp>
          <p:nvSpPr>
            <p:cNvPr id="8" name="Freeform 8"/>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43C3DD"/>
            </a:solidFill>
          </p:spPr>
        </p:sp>
      </p:grpSp>
      <p:grpSp>
        <p:nvGrpSpPr>
          <p:cNvPr id="9" name="Group 9"/>
          <p:cNvGrpSpPr/>
          <p:nvPr/>
        </p:nvGrpSpPr>
        <p:grpSpPr>
          <a:xfrm>
            <a:off x="5430638" y="4553539"/>
            <a:ext cx="421315" cy="421315"/>
            <a:chOff x="0" y="0"/>
            <a:chExt cx="6350000" cy="6350000"/>
          </a:xfrm>
        </p:grpSpPr>
        <p:sp>
          <p:nvSpPr>
            <p:cNvPr id="10" name="Freeform 1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43C3DD"/>
            </a:solidFill>
          </p:spPr>
        </p:sp>
      </p:grpSp>
      <p:grpSp>
        <p:nvGrpSpPr>
          <p:cNvPr id="11" name="Group 11"/>
          <p:cNvGrpSpPr/>
          <p:nvPr/>
        </p:nvGrpSpPr>
        <p:grpSpPr>
          <a:xfrm>
            <a:off x="567855" y="5265233"/>
            <a:ext cx="3319403" cy="1386322"/>
            <a:chOff x="0" y="-76200"/>
            <a:chExt cx="4425871" cy="1848429"/>
          </a:xfrm>
        </p:grpSpPr>
        <p:sp>
          <p:nvSpPr>
            <p:cNvPr id="12" name="TextBox 12"/>
            <p:cNvSpPr txBox="1"/>
            <p:nvPr/>
          </p:nvSpPr>
          <p:spPr>
            <a:xfrm>
              <a:off x="254708" y="-76200"/>
              <a:ext cx="3916456" cy="1517509"/>
            </a:xfrm>
            <a:prstGeom prst="rect">
              <a:avLst/>
            </a:prstGeom>
          </p:spPr>
          <p:txBody>
            <a:bodyPr lIns="0" tIns="0" rIns="0" bIns="0" rtlCol="0" anchor="t">
              <a:spAutoFit/>
            </a:bodyPr>
            <a:lstStyle/>
            <a:p>
              <a:pPr algn="ctr">
                <a:lnSpc>
                  <a:spcPts val="4620"/>
                </a:lnSpc>
              </a:pPr>
              <a:r>
                <a:rPr lang="en-US" sz="3300" spc="82" dirty="0">
                  <a:solidFill>
                    <a:srgbClr val="244357"/>
                  </a:solidFill>
                  <a:latin typeface="Roboto"/>
                </a:rPr>
                <a:t>WEEK 1</a:t>
              </a:r>
            </a:p>
            <a:p>
              <a:pPr algn="ctr">
                <a:lnSpc>
                  <a:spcPts val="4620"/>
                </a:lnSpc>
              </a:pPr>
              <a:endParaRPr lang="en-US" sz="3300" spc="82" dirty="0">
                <a:solidFill>
                  <a:srgbClr val="244357"/>
                </a:solidFill>
                <a:latin typeface="Roboto"/>
              </a:endParaRPr>
            </a:p>
          </p:txBody>
        </p:sp>
        <p:sp>
          <p:nvSpPr>
            <p:cNvPr id="13" name="TextBox 13"/>
            <p:cNvSpPr txBox="1"/>
            <p:nvPr/>
          </p:nvSpPr>
          <p:spPr>
            <a:xfrm>
              <a:off x="0" y="780505"/>
              <a:ext cx="4425871" cy="991724"/>
            </a:xfrm>
            <a:prstGeom prst="rect">
              <a:avLst/>
            </a:prstGeom>
          </p:spPr>
          <p:txBody>
            <a:bodyPr lIns="0" tIns="0" rIns="0" bIns="0" rtlCol="0" anchor="t">
              <a:spAutoFit/>
            </a:bodyPr>
            <a:lstStyle/>
            <a:p>
              <a:pPr algn="ctr">
                <a:lnSpc>
                  <a:spcPts val="2940"/>
                </a:lnSpc>
              </a:pPr>
              <a:endParaRPr lang="en-CA" sz="2800" b="0" i="0" u="none" strike="noStrike" dirty="0">
                <a:solidFill>
                  <a:srgbClr val="000000"/>
                </a:solidFill>
                <a:effectLst/>
                <a:latin typeface="Roboto" panose="02000000000000000000" pitchFamily="2" charset="0"/>
                <a:ea typeface="Roboto" panose="02000000000000000000" pitchFamily="2" charset="0"/>
                <a:cs typeface="Calibri" panose="020F0502020204030204" pitchFamily="34" charset="0"/>
              </a:endParaRPr>
            </a:p>
            <a:p>
              <a:pPr algn="ctr">
                <a:lnSpc>
                  <a:spcPts val="2940"/>
                </a:lnSpc>
              </a:pPr>
              <a:r>
                <a:rPr lang="en-CA" sz="2800" dirty="0">
                  <a:solidFill>
                    <a:srgbClr val="000000"/>
                  </a:solidFill>
                  <a:latin typeface="Roboto" panose="02000000000000000000" pitchFamily="2" charset="0"/>
                  <a:ea typeface="Roboto" panose="02000000000000000000" pitchFamily="2" charset="0"/>
                  <a:cs typeface="Calibri" panose="020F0502020204030204" pitchFamily="34" charset="0"/>
                </a:rPr>
                <a:t>Index.html</a:t>
              </a:r>
              <a:r>
                <a:rPr lang="en-CA" sz="2800" dirty="0">
                  <a:latin typeface="Roboto" panose="02000000000000000000" pitchFamily="2" charset="0"/>
                  <a:ea typeface="Roboto" panose="02000000000000000000" pitchFamily="2" charset="0"/>
                  <a:cs typeface="Calibri" panose="020F0502020204030204" pitchFamily="34" charset="0"/>
                </a:rPr>
                <a:t> </a:t>
              </a:r>
              <a:endParaRPr lang="en-US" sz="2800" spc="52" dirty="0">
                <a:solidFill>
                  <a:srgbClr val="244357"/>
                </a:solidFill>
                <a:latin typeface="Roboto" panose="02000000000000000000" pitchFamily="2" charset="0"/>
                <a:ea typeface="Roboto" panose="02000000000000000000" pitchFamily="2" charset="0"/>
                <a:cs typeface="Calibri" panose="020F0502020204030204" pitchFamily="34" charset="0"/>
              </a:endParaRPr>
            </a:p>
          </p:txBody>
        </p:sp>
      </p:grpSp>
      <p:grpSp>
        <p:nvGrpSpPr>
          <p:cNvPr id="23" name="Group 23"/>
          <p:cNvGrpSpPr/>
          <p:nvPr/>
        </p:nvGrpSpPr>
        <p:grpSpPr>
          <a:xfrm>
            <a:off x="2382221" y="1562525"/>
            <a:ext cx="13428851" cy="2431970"/>
            <a:chOff x="280876" y="76767"/>
            <a:chExt cx="17905135" cy="3242626"/>
          </a:xfrm>
        </p:grpSpPr>
        <p:sp>
          <p:nvSpPr>
            <p:cNvPr id="24" name="TextBox 24"/>
            <p:cNvSpPr txBox="1"/>
            <p:nvPr/>
          </p:nvSpPr>
          <p:spPr>
            <a:xfrm>
              <a:off x="1737459" y="76767"/>
              <a:ext cx="16381356" cy="1008822"/>
            </a:xfrm>
            <a:prstGeom prst="rect">
              <a:avLst/>
            </a:prstGeom>
          </p:spPr>
          <p:txBody>
            <a:bodyPr wrap="square" lIns="0" tIns="0" rIns="0" bIns="0" rtlCol="0" anchor="t">
              <a:spAutoFit/>
            </a:bodyPr>
            <a:lstStyle/>
            <a:p>
              <a:pPr marL="0" lvl="0" indent="0" algn="ctr">
                <a:lnSpc>
                  <a:spcPts val="6214"/>
                </a:lnSpc>
                <a:spcBef>
                  <a:spcPct val="0"/>
                </a:spcBef>
              </a:pPr>
              <a:r>
                <a:rPr lang="en-US" sz="5000" u="none" spc="577" dirty="0">
                  <a:solidFill>
                    <a:srgbClr val="244357"/>
                  </a:solidFill>
                  <a:latin typeface="Roboto Condensed Bold"/>
                </a:rPr>
                <a:t>BUILDING A PORTFOLIO WEBSITE</a:t>
              </a:r>
            </a:p>
          </p:txBody>
        </p:sp>
        <p:sp>
          <p:nvSpPr>
            <p:cNvPr id="25" name="TextBox 25"/>
            <p:cNvSpPr txBox="1"/>
            <p:nvPr/>
          </p:nvSpPr>
          <p:spPr>
            <a:xfrm>
              <a:off x="280876" y="2397204"/>
              <a:ext cx="17905135" cy="922189"/>
            </a:xfrm>
            <a:prstGeom prst="rect">
              <a:avLst/>
            </a:prstGeom>
          </p:spPr>
          <p:txBody>
            <a:bodyPr lIns="0" tIns="0" rIns="0" bIns="0" rtlCol="0" anchor="t">
              <a:spAutoFit/>
            </a:bodyPr>
            <a:lstStyle/>
            <a:p>
              <a:pPr marL="0" lvl="0" indent="0" algn="ctr">
                <a:lnSpc>
                  <a:spcPts val="5473"/>
                </a:lnSpc>
                <a:spcBef>
                  <a:spcPct val="0"/>
                </a:spcBef>
              </a:pPr>
              <a:r>
                <a:rPr lang="en-US" sz="4600" u="none" spc="114" dirty="0">
                  <a:solidFill>
                    <a:srgbClr val="244357"/>
                  </a:solidFill>
                  <a:latin typeface="Roboto Condensed"/>
                </a:rPr>
                <a:t>A BRIEF TIMELINE</a:t>
              </a:r>
            </a:p>
          </p:txBody>
        </p:sp>
      </p:grpSp>
      <p:grpSp>
        <p:nvGrpSpPr>
          <p:cNvPr id="26" name="Group 26"/>
          <p:cNvGrpSpPr/>
          <p:nvPr/>
        </p:nvGrpSpPr>
        <p:grpSpPr>
          <a:xfrm>
            <a:off x="0" y="9303378"/>
            <a:ext cx="18288000" cy="1457151"/>
            <a:chOff x="0" y="0"/>
            <a:chExt cx="25270047" cy="1812081"/>
          </a:xfrm>
        </p:grpSpPr>
        <p:sp>
          <p:nvSpPr>
            <p:cNvPr id="27" name="AutoShape 27"/>
            <p:cNvSpPr/>
            <p:nvPr/>
          </p:nvSpPr>
          <p:spPr>
            <a:xfrm>
              <a:off x="0" y="0"/>
              <a:ext cx="25270047" cy="1812081"/>
            </a:xfrm>
            <a:prstGeom prst="rect">
              <a:avLst/>
            </a:prstGeom>
            <a:solidFill>
              <a:srgbClr val="43C3DD"/>
            </a:solidFill>
          </p:spPr>
        </p:sp>
        <p:sp>
          <p:nvSpPr>
            <p:cNvPr id="28" name="TextBox 28"/>
            <p:cNvSpPr txBox="1"/>
            <p:nvPr/>
          </p:nvSpPr>
          <p:spPr>
            <a:xfrm>
              <a:off x="2164671" y="443544"/>
              <a:ext cx="22009937" cy="322940"/>
            </a:xfrm>
            <a:prstGeom prst="rect">
              <a:avLst/>
            </a:prstGeom>
          </p:spPr>
          <p:txBody>
            <a:bodyPr lIns="0" tIns="0" rIns="0" bIns="0" rtlCol="0" anchor="t">
              <a:spAutoFit/>
            </a:bodyPr>
            <a:lstStyle/>
            <a:p>
              <a:pPr algn="r">
                <a:lnSpc>
                  <a:spcPts val="2175"/>
                </a:lnSpc>
              </a:pPr>
              <a:r>
                <a:rPr lang="en-US" sz="1500" spc="157" dirty="0">
                  <a:solidFill>
                    <a:srgbClr val="F2FAFF"/>
                  </a:solidFill>
                  <a:latin typeface="Roboto"/>
                </a:rPr>
                <a:t>SAAD</a:t>
              </a:r>
            </a:p>
          </p:txBody>
        </p:sp>
      </p:grpSp>
      <p:grpSp>
        <p:nvGrpSpPr>
          <p:cNvPr id="29" name="Group 29"/>
          <p:cNvGrpSpPr/>
          <p:nvPr/>
        </p:nvGrpSpPr>
        <p:grpSpPr>
          <a:xfrm>
            <a:off x="15600415" y="4588121"/>
            <a:ext cx="421315" cy="421315"/>
            <a:chOff x="0" y="0"/>
            <a:chExt cx="6350000" cy="6350000"/>
          </a:xfrm>
        </p:grpSpPr>
        <p:sp>
          <p:nvSpPr>
            <p:cNvPr id="30" name="Freeform 30"/>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43C3DD"/>
            </a:solidFill>
          </p:spPr>
        </p:sp>
      </p:grpSp>
      <p:grpSp>
        <p:nvGrpSpPr>
          <p:cNvPr id="34" name="Group 11">
            <a:extLst>
              <a:ext uri="{FF2B5EF4-FFF2-40B4-BE49-F238E27FC236}">
                <a16:creationId xmlns:a16="http://schemas.microsoft.com/office/drawing/2014/main" id="{ADE96C5B-8DFD-5321-BC04-8F12B735B81B}"/>
              </a:ext>
            </a:extLst>
          </p:cNvPr>
          <p:cNvGrpSpPr/>
          <p:nvPr/>
        </p:nvGrpSpPr>
        <p:grpSpPr>
          <a:xfrm>
            <a:off x="3887258" y="5260784"/>
            <a:ext cx="3319403" cy="1386322"/>
            <a:chOff x="0" y="-76200"/>
            <a:chExt cx="4425871" cy="1848429"/>
          </a:xfrm>
        </p:grpSpPr>
        <p:sp>
          <p:nvSpPr>
            <p:cNvPr id="35" name="TextBox 12">
              <a:extLst>
                <a:ext uri="{FF2B5EF4-FFF2-40B4-BE49-F238E27FC236}">
                  <a16:creationId xmlns:a16="http://schemas.microsoft.com/office/drawing/2014/main" id="{BABFEDA4-D53B-8D64-DED3-842F61C9F496}"/>
                </a:ext>
              </a:extLst>
            </p:cNvPr>
            <p:cNvSpPr txBox="1"/>
            <p:nvPr/>
          </p:nvSpPr>
          <p:spPr>
            <a:xfrm>
              <a:off x="254708" y="-76200"/>
              <a:ext cx="3916456" cy="1517509"/>
            </a:xfrm>
            <a:prstGeom prst="rect">
              <a:avLst/>
            </a:prstGeom>
          </p:spPr>
          <p:txBody>
            <a:bodyPr lIns="0" tIns="0" rIns="0" bIns="0" rtlCol="0" anchor="t">
              <a:spAutoFit/>
            </a:bodyPr>
            <a:lstStyle/>
            <a:p>
              <a:pPr algn="ctr">
                <a:lnSpc>
                  <a:spcPts val="4620"/>
                </a:lnSpc>
              </a:pPr>
              <a:r>
                <a:rPr lang="en-US" sz="3300" spc="82" dirty="0">
                  <a:solidFill>
                    <a:srgbClr val="244357"/>
                  </a:solidFill>
                  <a:latin typeface="Roboto"/>
                </a:rPr>
                <a:t>WEEK 2</a:t>
              </a:r>
            </a:p>
            <a:p>
              <a:pPr algn="ctr">
                <a:lnSpc>
                  <a:spcPts val="4620"/>
                </a:lnSpc>
              </a:pPr>
              <a:endParaRPr lang="en-US" sz="3300" spc="82" dirty="0">
                <a:solidFill>
                  <a:srgbClr val="244357"/>
                </a:solidFill>
                <a:latin typeface="Roboto"/>
              </a:endParaRPr>
            </a:p>
          </p:txBody>
        </p:sp>
        <p:sp>
          <p:nvSpPr>
            <p:cNvPr id="36" name="TextBox 13">
              <a:extLst>
                <a:ext uri="{FF2B5EF4-FFF2-40B4-BE49-F238E27FC236}">
                  <a16:creationId xmlns:a16="http://schemas.microsoft.com/office/drawing/2014/main" id="{B15D9497-ED76-6F09-9C09-CE58F11C48DA}"/>
                </a:ext>
              </a:extLst>
            </p:cNvPr>
            <p:cNvSpPr txBox="1"/>
            <p:nvPr/>
          </p:nvSpPr>
          <p:spPr>
            <a:xfrm>
              <a:off x="0" y="780505"/>
              <a:ext cx="4425871" cy="991724"/>
            </a:xfrm>
            <a:prstGeom prst="rect">
              <a:avLst/>
            </a:prstGeom>
          </p:spPr>
          <p:txBody>
            <a:bodyPr lIns="0" tIns="0" rIns="0" bIns="0" rtlCol="0" anchor="t">
              <a:spAutoFit/>
            </a:bodyPr>
            <a:lstStyle/>
            <a:p>
              <a:pPr algn="ctr">
                <a:lnSpc>
                  <a:spcPts val="2940"/>
                </a:lnSpc>
              </a:pPr>
              <a:endParaRPr lang="en-CA" sz="2800" b="0" i="0" u="none" strike="noStrike" dirty="0">
                <a:solidFill>
                  <a:srgbClr val="000000"/>
                </a:solidFill>
                <a:effectLst/>
                <a:latin typeface="Roboto" panose="02000000000000000000" pitchFamily="2" charset="0"/>
                <a:ea typeface="Roboto" panose="02000000000000000000" pitchFamily="2" charset="0"/>
                <a:cs typeface="Calibri" panose="020F0502020204030204" pitchFamily="34" charset="0"/>
              </a:endParaRPr>
            </a:p>
            <a:p>
              <a:pPr algn="ctr">
                <a:lnSpc>
                  <a:spcPts val="2940"/>
                </a:lnSpc>
              </a:pPr>
              <a:r>
                <a:rPr lang="en-CA" sz="2800" dirty="0" err="1">
                  <a:solidFill>
                    <a:srgbClr val="000000"/>
                  </a:solidFill>
                  <a:latin typeface="Roboto" panose="02000000000000000000" pitchFamily="2" charset="0"/>
                  <a:ea typeface="Roboto" panose="02000000000000000000" pitchFamily="2" charset="0"/>
                  <a:cs typeface="Calibri" panose="020F0502020204030204" pitchFamily="34" charset="0"/>
                </a:rPr>
                <a:t>Css</a:t>
              </a:r>
              <a:r>
                <a:rPr lang="en-CA" sz="2800" dirty="0">
                  <a:solidFill>
                    <a:srgbClr val="000000"/>
                  </a:solidFill>
                  <a:latin typeface="Roboto" panose="02000000000000000000" pitchFamily="2" charset="0"/>
                  <a:ea typeface="Roboto" panose="02000000000000000000" pitchFamily="2" charset="0"/>
                  <a:cs typeface="Calibri" panose="020F0502020204030204" pitchFamily="34" charset="0"/>
                </a:rPr>
                <a:t>/</a:t>
              </a:r>
              <a:r>
                <a:rPr lang="en-CA" sz="2800" dirty="0" err="1">
                  <a:solidFill>
                    <a:srgbClr val="000000"/>
                  </a:solidFill>
                  <a:latin typeface="Roboto" panose="02000000000000000000" pitchFamily="2" charset="0"/>
                  <a:ea typeface="Roboto" panose="02000000000000000000" pitchFamily="2" charset="0"/>
                  <a:cs typeface="Calibri" panose="020F0502020204030204" pitchFamily="34" charset="0"/>
                </a:rPr>
                <a:t>Jss</a:t>
              </a:r>
              <a:r>
                <a:rPr lang="en-CA" sz="2800" dirty="0">
                  <a:solidFill>
                    <a:srgbClr val="000000"/>
                  </a:solidFill>
                  <a:latin typeface="Roboto" panose="02000000000000000000" pitchFamily="2" charset="0"/>
                  <a:ea typeface="Roboto" panose="02000000000000000000" pitchFamily="2" charset="0"/>
                  <a:cs typeface="Calibri" panose="020F0502020204030204" pitchFamily="34" charset="0"/>
                </a:rPr>
                <a:t> </a:t>
              </a:r>
              <a:r>
                <a:rPr lang="en-CA" sz="2800" dirty="0">
                  <a:latin typeface="Roboto" panose="02000000000000000000" pitchFamily="2" charset="0"/>
                  <a:ea typeface="Roboto" panose="02000000000000000000" pitchFamily="2" charset="0"/>
                  <a:cs typeface="Calibri" panose="020F0502020204030204" pitchFamily="34" charset="0"/>
                </a:rPr>
                <a:t> </a:t>
              </a:r>
              <a:endParaRPr lang="en-US" sz="2800" spc="52" dirty="0">
                <a:solidFill>
                  <a:srgbClr val="244357"/>
                </a:solidFill>
                <a:latin typeface="Roboto" panose="02000000000000000000" pitchFamily="2" charset="0"/>
                <a:ea typeface="Roboto" panose="02000000000000000000" pitchFamily="2" charset="0"/>
                <a:cs typeface="Calibri" panose="020F0502020204030204" pitchFamily="34" charset="0"/>
              </a:endParaRPr>
            </a:p>
          </p:txBody>
        </p:sp>
      </p:grpSp>
      <p:grpSp>
        <p:nvGrpSpPr>
          <p:cNvPr id="37" name="Group 11">
            <a:extLst>
              <a:ext uri="{FF2B5EF4-FFF2-40B4-BE49-F238E27FC236}">
                <a16:creationId xmlns:a16="http://schemas.microsoft.com/office/drawing/2014/main" id="{4C11403B-E963-0D90-8F3B-AD585DFA871F}"/>
              </a:ext>
            </a:extLst>
          </p:cNvPr>
          <p:cNvGrpSpPr/>
          <p:nvPr/>
        </p:nvGrpSpPr>
        <p:grpSpPr>
          <a:xfrm>
            <a:off x="7015631" y="5277998"/>
            <a:ext cx="3319403" cy="1386322"/>
            <a:chOff x="0" y="-76200"/>
            <a:chExt cx="4425871" cy="1848429"/>
          </a:xfrm>
        </p:grpSpPr>
        <p:sp>
          <p:nvSpPr>
            <p:cNvPr id="38" name="TextBox 12">
              <a:extLst>
                <a:ext uri="{FF2B5EF4-FFF2-40B4-BE49-F238E27FC236}">
                  <a16:creationId xmlns:a16="http://schemas.microsoft.com/office/drawing/2014/main" id="{4CA60CED-E313-EB6A-9CC4-11FB2E613ECB}"/>
                </a:ext>
              </a:extLst>
            </p:cNvPr>
            <p:cNvSpPr txBox="1"/>
            <p:nvPr/>
          </p:nvSpPr>
          <p:spPr>
            <a:xfrm>
              <a:off x="254708" y="-76200"/>
              <a:ext cx="3916456" cy="1517509"/>
            </a:xfrm>
            <a:prstGeom prst="rect">
              <a:avLst/>
            </a:prstGeom>
          </p:spPr>
          <p:txBody>
            <a:bodyPr lIns="0" tIns="0" rIns="0" bIns="0" rtlCol="0" anchor="t">
              <a:spAutoFit/>
            </a:bodyPr>
            <a:lstStyle/>
            <a:p>
              <a:pPr algn="ctr">
                <a:lnSpc>
                  <a:spcPts val="4620"/>
                </a:lnSpc>
              </a:pPr>
              <a:r>
                <a:rPr lang="en-US" sz="3300" spc="82" dirty="0">
                  <a:solidFill>
                    <a:srgbClr val="244357"/>
                  </a:solidFill>
                  <a:latin typeface="Roboto"/>
                </a:rPr>
                <a:t>WEEK 3</a:t>
              </a:r>
            </a:p>
            <a:p>
              <a:pPr algn="ctr">
                <a:lnSpc>
                  <a:spcPts val="4620"/>
                </a:lnSpc>
              </a:pPr>
              <a:endParaRPr lang="en-US" sz="3300" spc="82" dirty="0">
                <a:solidFill>
                  <a:srgbClr val="244357"/>
                </a:solidFill>
                <a:latin typeface="Roboto"/>
              </a:endParaRPr>
            </a:p>
          </p:txBody>
        </p:sp>
        <p:sp>
          <p:nvSpPr>
            <p:cNvPr id="39" name="TextBox 13">
              <a:extLst>
                <a:ext uri="{FF2B5EF4-FFF2-40B4-BE49-F238E27FC236}">
                  <a16:creationId xmlns:a16="http://schemas.microsoft.com/office/drawing/2014/main" id="{BB6CD929-F371-5452-15ED-9B27CE32B953}"/>
                </a:ext>
              </a:extLst>
            </p:cNvPr>
            <p:cNvSpPr txBox="1"/>
            <p:nvPr/>
          </p:nvSpPr>
          <p:spPr>
            <a:xfrm>
              <a:off x="0" y="780505"/>
              <a:ext cx="4425871" cy="991724"/>
            </a:xfrm>
            <a:prstGeom prst="rect">
              <a:avLst/>
            </a:prstGeom>
          </p:spPr>
          <p:txBody>
            <a:bodyPr lIns="0" tIns="0" rIns="0" bIns="0" rtlCol="0" anchor="t">
              <a:spAutoFit/>
            </a:bodyPr>
            <a:lstStyle/>
            <a:p>
              <a:pPr algn="ctr">
                <a:lnSpc>
                  <a:spcPts val="2940"/>
                </a:lnSpc>
              </a:pPr>
              <a:endParaRPr lang="en-CA" sz="2800" b="0" i="0" u="none" strike="noStrike" dirty="0">
                <a:solidFill>
                  <a:srgbClr val="000000"/>
                </a:solidFill>
                <a:effectLst/>
                <a:latin typeface="Roboto" panose="02000000000000000000" pitchFamily="2" charset="0"/>
                <a:ea typeface="Roboto" panose="02000000000000000000" pitchFamily="2" charset="0"/>
                <a:cs typeface="Calibri" panose="020F0502020204030204" pitchFamily="34" charset="0"/>
              </a:endParaRPr>
            </a:p>
            <a:p>
              <a:pPr algn="ctr">
                <a:lnSpc>
                  <a:spcPts val="2940"/>
                </a:lnSpc>
              </a:pPr>
              <a:r>
                <a:rPr lang="en-CA" sz="2800" spc="52" dirty="0">
                  <a:solidFill>
                    <a:srgbClr val="000000"/>
                  </a:solidFill>
                  <a:latin typeface="Roboto" panose="02000000000000000000" pitchFamily="2" charset="0"/>
                  <a:ea typeface="Roboto" panose="02000000000000000000" pitchFamily="2" charset="0"/>
                  <a:cs typeface="Calibri" panose="020F0502020204030204" pitchFamily="34" charset="0"/>
                </a:rPr>
                <a:t>Adding Projects</a:t>
              </a:r>
              <a:endParaRPr lang="en-US" sz="2800" spc="52" dirty="0">
                <a:solidFill>
                  <a:srgbClr val="244357"/>
                </a:solidFill>
                <a:latin typeface="Roboto" panose="02000000000000000000" pitchFamily="2" charset="0"/>
                <a:ea typeface="Roboto" panose="02000000000000000000" pitchFamily="2" charset="0"/>
                <a:cs typeface="Calibri" panose="020F0502020204030204" pitchFamily="34" charset="0"/>
              </a:endParaRPr>
            </a:p>
          </p:txBody>
        </p:sp>
      </p:grpSp>
      <p:grpSp>
        <p:nvGrpSpPr>
          <p:cNvPr id="40" name="Group 11">
            <a:extLst>
              <a:ext uri="{FF2B5EF4-FFF2-40B4-BE49-F238E27FC236}">
                <a16:creationId xmlns:a16="http://schemas.microsoft.com/office/drawing/2014/main" id="{DBA70138-EA0E-73A3-A9E6-7A6969D1886D}"/>
              </a:ext>
            </a:extLst>
          </p:cNvPr>
          <p:cNvGrpSpPr/>
          <p:nvPr/>
        </p:nvGrpSpPr>
        <p:grpSpPr>
          <a:xfrm>
            <a:off x="10526064" y="5312147"/>
            <a:ext cx="3319403" cy="1386322"/>
            <a:chOff x="0" y="-76200"/>
            <a:chExt cx="4425871" cy="1848429"/>
          </a:xfrm>
        </p:grpSpPr>
        <p:sp>
          <p:nvSpPr>
            <p:cNvPr id="41" name="TextBox 12">
              <a:extLst>
                <a:ext uri="{FF2B5EF4-FFF2-40B4-BE49-F238E27FC236}">
                  <a16:creationId xmlns:a16="http://schemas.microsoft.com/office/drawing/2014/main" id="{269A216C-ABCF-5FA5-82EF-B484AFBD8EFB}"/>
                </a:ext>
              </a:extLst>
            </p:cNvPr>
            <p:cNvSpPr txBox="1"/>
            <p:nvPr/>
          </p:nvSpPr>
          <p:spPr>
            <a:xfrm>
              <a:off x="254708" y="-76200"/>
              <a:ext cx="3916456" cy="1517509"/>
            </a:xfrm>
            <a:prstGeom prst="rect">
              <a:avLst/>
            </a:prstGeom>
          </p:spPr>
          <p:txBody>
            <a:bodyPr lIns="0" tIns="0" rIns="0" bIns="0" rtlCol="0" anchor="t">
              <a:spAutoFit/>
            </a:bodyPr>
            <a:lstStyle/>
            <a:p>
              <a:pPr algn="ctr">
                <a:lnSpc>
                  <a:spcPts val="4620"/>
                </a:lnSpc>
              </a:pPr>
              <a:r>
                <a:rPr lang="en-US" sz="3300" spc="82" dirty="0">
                  <a:solidFill>
                    <a:srgbClr val="244357"/>
                  </a:solidFill>
                  <a:latin typeface="Roboto"/>
                </a:rPr>
                <a:t>WEEK 4</a:t>
              </a:r>
            </a:p>
            <a:p>
              <a:pPr algn="ctr">
                <a:lnSpc>
                  <a:spcPts val="4620"/>
                </a:lnSpc>
              </a:pPr>
              <a:endParaRPr lang="en-US" sz="3300" spc="82" dirty="0">
                <a:solidFill>
                  <a:srgbClr val="244357"/>
                </a:solidFill>
                <a:latin typeface="Roboto"/>
              </a:endParaRPr>
            </a:p>
          </p:txBody>
        </p:sp>
        <p:sp>
          <p:nvSpPr>
            <p:cNvPr id="42" name="TextBox 13">
              <a:extLst>
                <a:ext uri="{FF2B5EF4-FFF2-40B4-BE49-F238E27FC236}">
                  <a16:creationId xmlns:a16="http://schemas.microsoft.com/office/drawing/2014/main" id="{B93A6B4A-8A96-15DB-5E2A-F2ADECB18158}"/>
                </a:ext>
              </a:extLst>
            </p:cNvPr>
            <p:cNvSpPr txBox="1"/>
            <p:nvPr/>
          </p:nvSpPr>
          <p:spPr>
            <a:xfrm>
              <a:off x="0" y="780505"/>
              <a:ext cx="4425871" cy="991724"/>
            </a:xfrm>
            <a:prstGeom prst="rect">
              <a:avLst/>
            </a:prstGeom>
          </p:spPr>
          <p:txBody>
            <a:bodyPr lIns="0" tIns="0" rIns="0" bIns="0" rtlCol="0" anchor="t">
              <a:spAutoFit/>
            </a:bodyPr>
            <a:lstStyle/>
            <a:p>
              <a:pPr algn="ctr">
                <a:lnSpc>
                  <a:spcPts val="2940"/>
                </a:lnSpc>
              </a:pPr>
              <a:endParaRPr lang="en-CA" sz="2800" b="0" i="0" u="none" strike="noStrike" dirty="0">
                <a:solidFill>
                  <a:srgbClr val="000000"/>
                </a:solidFill>
                <a:effectLst/>
                <a:latin typeface="Roboto" panose="02000000000000000000" pitchFamily="2" charset="0"/>
                <a:ea typeface="Roboto" panose="02000000000000000000" pitchFamily="2" charset="0"/>
                <a:cs typeface="Calibri" panose="020F0502020204030204" pitchFamily="34" charset="0"/>
              </a:endParaRPr>
            </a:p>
            <a:p>
              <a:pPr algn="ctr">
                <a:lnSpc>
                  <a:spcPts val="2940"/>
                </a:lnSpc>
              </a:pPr>
              <a:r>
                <a:rPr lang="en-CA" sz="2800" b="0" i="0" u="none" strike="noStrike" dirty="0">
                  <a:solidFill>
                    <a:srgbClr val="000000"/>
                  </a:solidFill>
                  <a:effectLst/>
                  <a:latin typeface="Roboto" panose="02000000000000000000" pitchFamily="2" charset="0"/>
                  <a:ea typeface="Roboto" panose="02000000000000000000" pitchFamily="2" charset="0"/>
                  <a:cs typeface="Calibri" panose="020F0502020204030204" pitchFamily="34" charset="0"/>
                </a:rPr>
                <a:t>Setting up AWS</a:t>
              </a:r>
              <a:endParaRPr lang="en-US" sz="2800" spc="52" dirty="0">
                <a:solidFill>
                  <a:srgbClr val="244357"/>
                </a:solidFill>
                <a:latin typeface="Roboto" panose="02000000000000000000" pitchFamily="2" charset="0"/>
                <a:ea typeface="Roboto" panose="02000000000000000000" pitchFamily="2" charset="0"/>
                <a:cs typeface="Calibri" panose="020F0502020204030204" pitchFamily="34" charset="0"/>
              </a:endParaRPr>
            </a:p>
          </p:txBody>
        </p:sp>
      </p:grpSp>
      <p:grpSp>
        <p:nvGrpSpPr>
          <p:cNvPr id="43" name="Group 11">
            <a:extLst>
              <a:ext uri="{FF2B5EF4-FFF2-40B4-BE49-F238E27FC236}">
                <a16:creationId xmlns:a16="http://schemas.microsoft.com/office/drawing/2014/main" id="{DCEF4842-EF43-FA1D-2DD4-A4B28FDAB7EE}"/>
              </a:ext>
            </a:extLst>
          </p:cNvPr>
          <p:cNvGrpSpPr/>
          <p:nvPr/>
        </p:nvGrpSpPr>
        <p:grpSpPr>
          <a:xfrm>
            <a:off x="14262697" y="5277564"/>
            <a:ext cx="3319403" cy="1455391"/>
            <a:chOff x="207816" y="-76200"/>
            <a:chExt cx="4425871" cy="1940522"/>
          </a:xfrm>
        </p:grpSpPr>
        <p:sp>
          <p:nvSpPr>
            <p:cNvPr id="44" name="TextBox 12">
              <a:extLst>
                <a:ext uri="{FF2B5EF4-FFF2-40B4-BE49-F238E27FC236}">
                  <a16:creationId xmlns:a16="http://schemas.microsoft.com/office/drawing/2014/main" id="{D2AD2076-1AFD-7DEE-2610-583E64DF9392}"/>
                </a:ext>
              </a:extLst>
            </p:cNvPr>
            <p:cNvSpPr txBox="1"/>
            <p:nvPr/>
          </p:nvSpPr>
          <p:spPr>
            <a:xfrm>
              <a:off x="254708" y="-76200"/>
              <a:ext cx="3916457" cy="1517509"/>
            </a:xfrm>
            <a:prstGeom prst="rect">
              <a:avLst/>
            </a:prstGeom>
          </p:spPr>
          <p:txBody>
            <a:bodyPr lIns="0" tIns="0" rIns="0" bIns="0" rtlCol="0" anchor="t">
              <a:spAutoFit/>
            </a:bodyPr>
            <a:lstStyle/>
            <a:p>
              <a:pPr algn="ctr">
                <a:lnSpc>
                  <a:spcPts val="4620"/>
                </a:lnSpc>
              </a:pPr>
              <a:r>
                <a:rPr lang="en-US" sz="3300" spc="82" dirty="0">
                  <a:solidFill>
                    <a:srgbClr val="244357"/>
                  </a:solidFill>
                  <a:latin typeface="Roboto"/>
                </a:rPr>
                <a:t>WEEK 5</a:t>
              </a:r>
            </a:p>
            <a:p>
              <a:pPr algn="ctr">
                <a:lnSpc>
                  <a:spcPts val="4620"/>
                </a:lnSpc>
              </a:pPr>
              <a:endParaRPr lang="en-US" sz="3300" spc="82" dirty="0">
                <a:solidFill>
                  <a:srgbClr val="244357"/>
                </a:solidFill>
                <a:latin typeface="Roboto"/>
              </a:endParaRPr>
            </a:p>
          </p:txBody>
        </p:sp>
        <p:sp>
          <p:nvSpPr>
            <p:cNvPr id="45" name="TextBox 13">
              <a:extLst>
                <a:ext uri="{FF2B5EF4-FFF2-40B4-BE49-F238E27FC236}">
                  <a16:creationId xmlns:a16="http://schemas.microsoft.com/office/drawing/2014/main" id="{6912644A-C952-ABC1-9EA9-AB775324DEC1}"/>
                </a:ext>
              </a:extLst>
            </p:cNvPr>
            <p:cNvSpPr txBox="1"/>
            <p:nvPr/>
          </p:nvSpPr>
          <p:spPr>
            <a:xfrm>
              <a:off x="207816" y="872598"/>
              <a:ext cx="4425871" cy="991724"/>
            </a:xfrm>
            <a:prstGeom prst="rect">
              <a:avLst/>
            </a:prstGeom>
          </p:spPr>
          <p:txBody>
            <a:bodyPr lIns="0" tIns="0" rIns="0" bIns="0" rtlCol="0" anchor="t">
              <a:spAutoFit/>
            </a:bodyPr>
            <a:lstStyle/>
            <a:p>
              <a:pPr algn="ctr">
                <a:lnSpc>
                  <a:spcPts val="2940"/>
                </a:lnSpc>
              </a:pPr>
              <a:endParaRPr lang="en-CA" sz="2800" b="0" i="0" u="none" strike="noStrike" dirty="0">
                <a:solidFill>
                  <a:srgbClr val="000000"/>
                </a:solidFill>
                <a:effectLst/>
                <a:latin typeface="Roboto" panose="02000000000000000000" pitchFamily="2" charset="0"/>
                <a:ea typeface="Roboto" panose="02000000000000000000" pitchFamily="2" charset="0"/>
                <a:cs typeface="Calibri" panose="020F0502020204030204" pitchFamily="34" charset="0"/>
              </a:endParaRPr>
            </a:p>
            <a:p>
              <a:pPr algn="ctr">
                <a:lnSpc>
                  <a:spcPts val="2940"/>
                </a:lnSpc>
              </a:pPr>
              <a:r>
                <a:rPr lang="en-CA" sz="2800" b="0" i="0" u="none" strike="noStrike" dirty="0">
                  <a:solidFill>
                    <a:srgbClr val="000000"/>
                  </a:solidFill>
                  <a:effectLst/>
                  <a:latin typeface="Roboto" panose="02000000000000000000" pitchFamily="2" charset="0"/>
                  <a:ea typeface="Roboto" panose="02000000000000000000" pitchFamily="2" charset="0"/>
                  <a:cs typeface="Calibri" panose="020F0502020204030204" pitchFamily="34" charset="0"/>
                </a:rPr>
                <a:t>PPT</a:t>
              </a:r>
              <a:endParaRPr lang="en-US" sz="2800" spc="52" dirty="0">
                <a:solidFill>
                  <a:srgbClr val="244357"/>
                </a:solidFill>
                <a:latin typeface="Roboto" panose="02000000000000000000" pitchFamily="2" charset="0"/>
                <a:ea typeface="Roboto" panose="02000000000000000000" pitchFamily="2" charset="0"/>
                <a:cs typeface="Calibri" panose="020F0502020204030204" pitchFamily="34"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3C3DD"/>
        </a:solidFill>
        <a:effectLst/>
      </p:bgPr>
    </p:bg>
    <p:spTree>
      <p:nvGrpSpPr>
        <p:cNvPr id="1" name=""/>
        <p:cNvGrpSpPr/>
        <p:nvPr/>
      </p:nvGrpSpPr>
      <p:grpSpPr>
        <a:xfrm>
          <a:off x="0" y="0"/>
          <a:ext cx="0" cy="0"/>
          <a:chOff x="0" y="0"/>
          <a:chExt cx="0" cy="0"/>
        </a:xfrm>
      </p:grpSpPr>
      <p:sp>
        <p:nvSpPr>
          <p:cNvPr id="2" name="AutoShape 2"/>
          <p:cNvSpPr/>
          <p:nvPr/>
        </p:nvSpPr>
        <p:spPr>
          <a:xfrm>
            <a:off x="2699967" y="4262124"/>
            <a:ext cx="2996365" cy="3029766"/>
          </a:xfrm>
          <a:prstGeom prst="rect">
            <a:avLst/>
          </a:prstGeom>
          <a:solidFill>
            <a:srgbClr val="F2FAFF"/>
          </a:solidFill>
        </p:spPr>
      </p:sp>
      <p:sp>
        <p:nvSpPr>
          <p:cNvPr id="3" name="AutoShape 3"/>
          <p:cNvSpPr/>
          <p:nvPr/>
        </p:nvSpPr>
        <p:spPr>
          <a:xfrm>
            <a:off x="7653153" y="4243393"/>
            <a:ext cx="2996365" cy="3029766"/>
          </a:xfrm>
          <a:prstGeom prst="rect">
            <a:avLst/>
          </a:prstGeom>
          <a:solidFill>
            <a:srgbClr val="F2FAFF"/>
          </a:solidFill>
        </p:spPr>
      </p:sp>
      <p:sp>
        <p:nvSpPr>
          <p:cNvPr id="4" name="AutoShape 4"/>
          <p:cNvSpPr/>
          <p:nvPr/>
        </p:nvSpPr>
        <p:spPr>
          <a:xfrm>
            <a:off x="12576998" y="4262124"/>
            <a:ext cx="2996365" cy="3029766"/>
          </a:xfrm>
          <a:prstGeom prst="rect">
            <a:avLst/>
          </a:prstGeom>
          <a:solidFill>
            <a:srgbClr val="F2FAFF"/>
          </a:solidFill>
        </p:spPr>
      </p:sp>
      <p:pic>
        <p:nvPicPr>
          <p:cNvPr id="6" name="Picture 6"/>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960378" y="4558010"/>
            <a:ext cx="2367245" cy="2367245"/>
          </a:xfrm>
          <a:prstGeom prst="rect">
            <a:avLst/>
          </a:prstGeom>
        </p:spPr>
      </p:pic>
      <p:sp>
        <p:nvSpPr>
          <p:cNvPr id="7" name="TextBox 7"/>
          <p:cNvSpPr txBox="1"/>
          <p:nvPr/>
        </p:nvSpPr>
        <p:spPr>
          <a:xfrm>
            <a:off x="691273" y="9624131"/>
            <a:ext cx="17191891" cy="259686"/>
          </a:xfrm>
          <a:prstGeom prst="rect">
            <a:avLst/>
          </a:prstGeom>
        </p:spPr>
        <p:txBody>
          <a:bodyPr lIns="0" tIns="0" rIns="0" bIns="0" rtlCol="0" anchor="t">
            <a:spAutoFit/>
          </a:bodyPr>
          <a:lstStyle/>
          <a:p>
            <a:pPr algn="r">
              <a:lnSpc>
                <a:spcPts val="2175"/>
              </a:lnSpc>
            </a:pPr>
            <a:r>
              <a:rPr lang="en-US" sz="1500" spc="157" dirty="0">
                <a:solidFill>
                  <a:srgbClr val="F2FAFF"/>
                </a:solidFill>
                <a:latin typeface="Roboto"/>
              </a:rPr>
              <a:t>SAAD</a:t>
            </a:r>
          </a:p>
        </p:txBody>
      </p:sp>
      <p:grpSp>
        <p:nvGrpSpPr>
          <p:cNvPr id="8" name="Group 8"/>
          <p:cNvGrpSpPr/>
          <p:nvPr/>
        </p:nvGrpSpPr>
        <p:grpSpPr>
          <a:xfrm>
            <a:off x="2218785" y="1393031"/>
            <a:ext cx="13428851" cy="1655091"/>
            <a:chOff x="0" y="28575"/>
            <a:chExt cx="17905135" cy="2206788"/>
          </a:xfrm>
        </p:grpSpPr>
        <p:sp>
          <p:nvSpPr>
            <p:cNvPr id="9" name="TextBox 9"/>
            <p:cNvSpPr txBox="1"/>
            <p:nvPr/>
          </p:nvSpPr>
          <p:spPr>
            <a:xfrm>
              <a:off x="2377782" y="28575"/>
              <a:ext cx="13149570" cy="1078018"/>
            </a:xfrm>
            <a:prstGeom prst="rect">
              <a:avLst/>
            </a:prstGeom>
          </p:spPr>
          <p:txBody>
            <a:bodyPr lIns="0" tIns="0" rIns="0" bIns="0" rtlCol="0" anchor="t">
              <a:spAutoFit/>
            </a:bodyPr>
            <a:lstStyle/>
            <a:p>
              <a:pPr marL="0" lvl="0" indent="0" algn="ctr">
                <a:lnSpc>
                  <a:spcPts val="6214"/>
                </a:lnSpc>
                <a:spcBef>
                  <a:spcPct val="0"/>
                </a:spcBef>
              </a:pPr>
              <a:r>
                <a:rPr lang="en-US" sz="5500" u="none" spc="577" dirty="0">
                  <a:solidFill>
                    <a:srgbClr val="FFFFFF"/>
                  </a:solidFill>
                  <a:latin typeface="Roboto Condensed Bold"/>
                </a:rPr>
                <a:t>PROJECT OVERVIEW</a:t>
              </a:r>
            </a:p>
          </p:txBody>
        </p:sp>
        <p:sp>
          <p:nvSpPr>
            <p:cNvPr id="10" name="TextBox 10"/>
            <p:cNvSpPr txBox="1"/>
            <p:nvPr/>
          </p:nvSpPr>
          <p:spPr>
            <a:xfrm>
              <a:off x="0" y="1294935"/>
              <a:ext cx="17905135" cy="940428"/>
            </a:xfrm>
            <a:prstGeom prst="rect">
              <a:avLst/>
            </a:prstGeom>
          </p:spPr>
          <p:txBody>
            <a:bodyPr lIns="0" tIns="0" rIns="0" bIns="0" rtlCol="0" anchor="t">
              <a:spAutoFit/>
            </a:bodyPr>
            <a:lstStyle/>
            <a:p>
              <a:pPr marL="0" lvl="0" indent="0" algn="ctr">
                <a:lnSpc>
                  <a:spcPts val="5473"/>
                </a:lnSpc>
                <a:spcBef>
                  <a:spcPct val="0"/>
                </a:spcBef>
              </a:pPr>
              <a:r>
                <a:rPr lang="en-US" sz="4600" u="none" spc="114" dirty="0">
                  <a:solidFill>
                    <a:srgbClr val="FFFFFF"/>
                  </a:solidFill>
                  <a:latin typeface="Roboto Condensed"/>
                </a:rPr>
                <a:t>BUILDING A PORTFOLIO WEBSITE</a:t>
              </a:r>
            </a:p>
          </p:txBody>
        </p:sp>
      </p:grpSp>
      <p:sp>
        <p:nvSpPr>
          <p:cNvPr id="11" name="TextBox 11"/>
          <p:cNvSpPr txBox="1"/>
          <p:nvPr/>
        </p:nvSpPr>
        <p:spPr>
          <a:xfrm>
            <a:off x="2218785" y="7581410"/>
            <a:ext cx="4350814" cy="1535677"/>
          </a:xfrm>
          <a:prstGeom prst="rect">
            <a:avLst/>
          </a:prstGeom>
        </p:spPr>
        <p:txBody>
          <a:bodyPr wrap="square" lIns="0" tIns="0" rIns="0" bIns="0" rtlCol="0" anchor="t">
            <a:spAutoFit/>
          </a:bodyPr>
          <a:lstStyle/>
          <a:p>
            <a:pPr algn="ctr">
              <a:lnSpc>
                <a:spcPts val="4060"/>
              </a:lnSpc>
            </a:pPr>
            <a:r>
              <a:rPr lang="en-US" sz="2800" spc="70" dirty="0">
                <a:solidFill>
                  <a:srgbClr val="F2FAFF"/>
                </a:solidFill>
                <a:latin typeface="Roboto"/>
              </a:rPr>
              <a:t>CREATE BUCKET AND ADD OBJECTS – HTML/CSS/JAVASCRIPT</a:t>
            </a:r>
          </a:p>
        </p:txBody>
      </p:sp>
      <p:pic>
        <p:nvPicPr>
          <p:cNvPr id="12" name="Picture 12"/>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017906" y="4684357"/>
            <a:ext cx="2114550" cy="2114550"/>
          </a:xfrm>
          <a:prstGeom prst="rect">
            <a:avLst/>
          </a:prstGeom>
        </p:spPr>
      </p:pic>
      <p:sp>
        <p:nvSpPr>
          <p:cNvPr id="13" name="TextBox 13"/>
          <p:cNvSpPr txBox="1"/>
          <p:nvPr/>
        </p:nvSpPr>
        <p:spPr>
          <a:xfrm>
            <a:off x="7293301" y="7600152"/>
            <a:ext cx="3701397" cy="484107"/>
          </a:xfrm>
          <a:prstGeom prst="rect">
            <a:avLst/>
          </a:prstGeom>
        </p:spPr>
        <p:txBody>
          <a:bodyPr lIns="0" tIns="0" rIns="0" bIns="0" rtlCol="0" anchor="t">
            <a:spAutoFit/>
          </a:bodyPr>
          <a:lstStyle/>
          <a:p>
            <a:pPr marL="0" lvl="0" indent="0" algn="ctr">
              <a:lnSpc>
                <a:spcPts val="4060"/>
              </a:lnSpc>
              <a:spcBef>
                <a:spcPct val="0"/>
              </a:spcBef>
            </a:pPr>
            <a:r>
              <a:rPr lang="en-US" sz="2800" u="none" spc="70" dirty="0">
                <a:solidFill>
                  <a:srgbClr val="F2FAFF"/>
                </a:solidFill>
                <a:latin typeface="Roboto"/>
              </a:rPr>
              <a:t>UPDATE POLICIES</a:t>
            </a:r>
          </a:p>
        </p:txBody>
      </p:sp>
      <p:sp>
        <p:nvSpPr>
          <p:cNvPr id="14" name="TextBox 14"/>
          <p:cNvSpPr txBox="1"/>
          <p:nvPr/>
        </p:nvSpPr>
        <p:spPr>
          <a:xfrm>
            <a:off x="12345378" y="7600152"/>
            <a:ext cx="3459604" cy="1009892"/>
          </a:xfrm>
          <a:prstGeom prst="rect">
            <a:avLst/>
          </a:prstGeom>
        </p:spPr>
        <p:txBody>
          <a:bodyPr lIns="0" tIns="0" rIns="0" bIns="0" rtlCol="0" anchor="t">
            <a:spAutoFit/>
          </a:bodyPr>
          <a:lstStyle/>
          <a:p>
            <a:pPr marL="0" lvl="0" indent="0" algn="ctr">
              <a:lnSpc>
                <a:spcPts val="4060"/>
              </a:lnSpc>
              <a:spcBef>
                <a:spcPct val="0"/>
              </a:spcBef>
            </a:pPr>
            <a:r>
              <a:rPr lang="en-US" sz="2800" u="none" spc="70" dirty="0">
                <a:solidFill>
                  <a:srgbClr val="F2FAFF"/>
                </a:solidFill>
                <a:latin typeface="Roboto"/>
              </a:rPr>
              <a:t>AVAILABLE TO THE WORLD</a:t>
            </a:r>
          </a:p>
        </p:txBody>
      </p:sp>
      <p:pic>
        <p:nvPicPr>
          <p:cNvPr id="18" name="Picture 17">
            <a:extLst>
              <a:ext uri="{FF2B5EF4-FFF2-40B4-BE49-F238E27FC236}">
                <a16:creationId xmlns:a16="http://schemas.microsoft.com/office/drawing/2014/main" id="{324E8CD9-1E0F-7EAD-A9F4-B2DE87032E3E}"/>
              </a:ext>
            </a:extLst>
          </p:cNvPr>
          <p:cNvPicPr>
            <a:picLocks noChangeAspect="1"/>
          </p:cNvPicPr>
          <p:nvPr/>
        </p:nvPicPr>
        <p:blipFill>
          <a:blip r:embed="rId7"/>
          <a:stretch>
            <a:fillRect/>
          </a:stretch>
        </p:blipFill>
        <p:spPr>
          <a:xfrm>
            <a:off x="3155544" y="4684357"/>
            <a:ext cx="1935712" cy="2290589"/>
          </a:xfrm>
          <a:prstGeom prst="ellipse">
            <a:avLst/>
          </a:prstGeom>
          <a:ln>
            <a:noFill/>
          </a:ln>
          <a:effectLst>
            <a:softEdge rad="112500"/>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
        <p:cNvGrpSpPr/>
        <p:nvPr/>
      </p:nvGrpSpPr>
      <p:grpSpPr>
        <a:xfrm>
          <a:off x="0" y="0"/>
          <a:ext cx="0" cy="0"/>
          <a:chOff x="0" y="0"/>
          <a:chExt cx="0" cy="0"/>
        </a:xfrm>
      </p:grpSpPr>
      <p:sp>
        <p:nvSpPr>
          <p:cNvPr id="2" name="TextBox 2"/>
          <p:cNvSpPr txBox="1"/>
          <p:nvPr/>
        </p:nvSpPr>
        <p:spPr>
          <a:xfrm>
            <a:off x="1375710" y="9624131"/>
            <a:ext cx="16507453" cy="259686"/>
          </a:xfrm>
          <a:prstGeom prst="rect">
            <a:avLst/>
          </a:prstGeom>
        </p:spPr>
        <p:txBody>
          <a:bodyPr lIns="0" tIns="0" rIns="0" bIns="0" rtlCol="0" anchor="t">
            <a:spAutoFit/>
          </a:bodyPr>
          <a:lstStyle/>
          <a:p>
            <a:pPr algn="r">
              <a:lnSpc>
                <a:spcPts val="2175"/>
              </a:lnSpc>
            </a:pPr>
            <a:r>
              <a:rPr lang="en-US" sz="1500" spc="157" dirty="0">
                <a:solidFill>
                  <a:srgbClr val="244357"/>
                </a:solidFill>
                <a:latin typeface="Roboto"/>
              </a:rPr>
              <a:t>SAAD</a:t>
            </a:r>
          </a:p>
        </p:txBody>
      </p:sp>
      <p:grpSp>
        <p:nvGrpSpPr>
          <p:cNvPr id="4" name="Group 4"/>
          <p:cNvGrpSpPr/>
          <p:nvPr/>
        </p:nvGrpSpPr>
        <p:grpSpPr>
          <a:xfrm>
            <a:off x="2580663" y="3496136"/>
            <a:ext cx="7019849" cy="5374019"/>
            <a:chOff x="-216716" y="-104775"/>
            <a:chExt cx="9359799" cy="7165358"/>
          </a:xfrm>
        </p:grpSpPr>
        <p:sp>
          <p:nvSpPr>
            <p:cNvPr id="5" name="TextBox 5"/>
            <p:cNvSpPr txBox="1"/>
            <p:nvPr/>
          </p:nvSpPr>
          <p:spPr>
            <a:xfrm>
              <a:off x="0" y="-104775"/>
              <a:ext cx="8926368" cy="4547754"/>
            </a:xfrm>
            <a:prstGeom prst="rect">
              <a:avLst/>
            </a:prstGeom>
          </p:spPr>
          <p:txBody>
            <a:bodyPr lIns="0" tIns="0" rIns="0" bIns="0" rtlCol="0" anchor="t">
              <a:spAutoFit/>
            </a:bodyPr>
            <a:lstStyle/>
            <a:p>
              <a:pPr algn="l">
                <a:lnSpc>
                  <a:spcPts val="27359"/>
                </a:lnSpc>
              </a:pPr>
              <a:endParaRPr lang="en-US" sz="21887" dirty="0">
                <a:solidFill>
                  <a:srgbClr val="244357"/>
                </a:solidFill>
                <a:latin typeface="Roboto Condensed Bold"/>
              </a:endParaRPr>
            </a:p>
          </p:txBody>
        </p:sp>
        <p:sp>
          <p:nvSpPr>
            <p:cNvPr id="6" name="TextBox 6"/>
            <p:cNvSpPr txBox="1"/>
            <p:nvPr/>
          </p:nvSpPr>
          <p:spPr>
            <a:xfrm>
              <a:off x="-216716" y="3515859"/>
              <a:ext cx="9359799" cy="787311"/>
            </a:xfrm>
            <a:prstGeom prst="rect">
              <a:avLst/>
            </a:prstGeom>
          </p:spPr>
          <p:txBody>
            <a:bodyPr lIns="0" tIns="0" rIns="0" bIns="0" rtlCol="0" anchor="t">
              <a:spAutoFit/>
            </a:bodyPr>
            <a:lstStyle/>
            <a:p>
              <a:pPr algn="l">
                <a:lnSpc>
                  <a:spcPts val="4944"/>
                </a:lnSpc>
              </a:pPr>
              <a:r>
                <a:rPr lang="en-US" sz="3600" spc="29" dirty="0">
                  <a:solidFill>
                    <a:srgbClr val="244357"/>
                  </a:solidFill>
                  <a:latin typeface="Roboto"/>
                </a:rPr>
                <a:t>Basic Setup</a:t>
              </a:r>
            </a:p>
          </p:txBody>
        </p:sp>
        <p:sp>
          <p:nvSpPr>
            <p:cNvPr id="7" name="TextBox 7"/>
            <p:cNvSpPr txBox="1"/>
            <p:nvPr/>
          </p:nvSpPr>
          <p:spPr>
            <a:xfrm>
              <a:off x="0" y="6539072"/>
              <a:ext cx="7996227" cy="521511"/>
            </a:xfrm>
            <a:prstGeom prst="rect">
              <a:avLst/>
            </a:prstGeom>
          </p:spPr>
          <p:txBody>
            <a:bodyPr lIns="0" tIns="0" rIns="0" bIns="0" rtlCol="0" anchor="t">
              <a:spAutoFit/>
            </a:bodyPr>
            <a:lstStyle/>
            <a:p>
              <a:pPr algn="l">
                <a:lnSpc>
                  <a:spcPts val="3335"/>
                </a:lnSpc>
              </a:pPr>
              <a:endParaRPr lang="en-US" sz="2300" spc="57" dirty="0">
                <a:solidFill>
                  <a:srgbClr val="244357"/>
                </a:solidFill>
                <a:latin typeface="Roboto"/>
              </a:endParaRPr>
            </a:p>
          </p:txBody>
        </p:sp>
      </p:grpSp>
      <p:pic>
        <p:nvPicPr>
          <p:cNvPr id="9" name="Picture 8">
            <a:extLst>
              <a:ext uri="{FF2B5EF4-FFF2-40B4-BE49-F238E27FC236}">
                <a16:creationId xmlns:a16="http://schemas.microsoft.com/office/drawing/2014/main" id="{2325118F-8EB0-4D61-6DE3-A2D7A21642FD}"/>
              </a:ext>
            </a:extLst>
          </p:cNvPr>
          <p:cNvPicPr>
            <a:picLocks noChangeAspect="1"/>
          </p:cNvPicPr>
          <p:nvPr/>
        </p:nvPicPr>
        <p:blipFill>
          <a:blip r:embed="rId3"/>
          <a:stretch>
            <a:fillRect/>
          </a:stretch>
        </p:blipFill>
        <p:spPr>
          <a:xfrm>
            <a:off x="781330" y="1823207"/>
            <a:ext cx="6879626" cy="4358520"/>
          </a:xfrm>
          <a:prstGeom prst="rect">
            <a:avLst/>
          </a:prstGeom>
        </p:spPr>
      </p:pic>
      <p:sp>
        <p:nvSpPr>
          <p:cNvPr id="13" name="TextBox 12">
            <a:extLst>
              <a:ext uri="{FF2B5EF4-FFF2-40B4-BE49-F238E27FC236}">
                <a16:creationId xmlns:a16="http://schemas.microsoft.com/office/drawing/2014/main" id="{D91C4DE6-CD6F-9A2F-C5FC-E7359E88F273}"/>
              </a:ext>
            </a:extLst>
          </p:cNvPr>
          <p:cNvSpPr txBox="1"/>
          <p:nvPr/>
        </p:nvSpPr>
        <p:spPr>
          <a:xfrm>
            <a:off x="9763049" y="6211612"/>
            <a:ext cx="9144000" cy="679032"/>
          </a:xfrm>
          <a:prstGeom prst="rect">
            <a:avLst/>
          </a:prstGeom>
          <a:noFill/>
        </p:spPr>
        <p:txBody>
          <a:bodyPr wrap="square">
            <a:spAutoFit/>
          </a:bodyPr>
          <a:lstStyle/>
          <a:p>
            <a:pPr>
              <a:lnSpc>
                <a:spcPts val="4944"/>
              </a:lnSpc>
            </a:pPr>
            <a:r>
              <a:rPr lang="en-US" sz="3600" spc="29" dirty="0">
                <a:solidFill>
                  <a:srgbClr val="244357"/>
                </a:solidFill>
                <a:latin typeface="Roboto"/>
              </a:rPr>
              <a:t>Adding Existing Domain-Name</a:t>
            </a:r>
          </a:p>
        </p:txBody>
      </p:sp>
      <p:pic>
        <p:nvPicPr>
          <p:cNvPr id="15" name="Picture 14">
            <a:extLst>
              <a:ext uri="{FF2B5EF4-FFF2-40B4-BE49-F238E27FC236}">
                <a16:creationId xmlns:a16="http://schemas.microsoft.com/office/drawing/2014/main" id="{FAACF1C5-86AB-E593-1DE0-28D5F3789711}"/>
              </a:ext>
            </a:extLst>
          </p:cNvPr>
          <p:cNvPicPr>
            <a:picLocks noChangeAspect="1"/>
          </p:cNvPicPr>
          <p:nvPr/>
        </p:nvPicPr>
        <p:blipFill>
          <a:blip r:embed="rId4"/>
          <a:stretch>
            <a:fillRect/>
          </a:stretch>
        </p:blipFill>
        <p:spPr>
          <a:xfrm>
            <a:off x="8497576" y="1889582"/>
            <a:ext cx="8312008" cy="429214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C96BC89C-C90F-8DBD-B0BF-49BB499C2B19}"/>
              </a:ext>
            </a:extLst>
          </p:cNvPr>
          <p:cNvSpPr txBox="1"/>
          <p:nvPr/>
        </p:nvSpPr>
        <p:spPr>
          <a:xfrm>
            <a:off x="1375710" y="9624131"/>
            <a:ext cx="16507453" cy="259686"/>
          </a:xfrm>
          <a:prstGeom prst="rect">
            <a:avLst/>
          </a:prstGeom>
        </p:spPr>
        <p:txBody>
          <a:bodyPr lIns="0" tIns="0" rIns="0" bIns="0" rtlCol="0" anchor="t">
            <a:spAutoFit/>
          </a:bodyPr>
          <a:lstStyle/>
          <a:p>
            <a:pPr algn="r">
              <a:lnSpc>
                <a:spcPts val="2175"/>
              </a:lnSpc>
            </a:pPr>
            <a:r>
              <a:rPr lang="en-US" sz="1500" spc="157" dirty="0">
                <a:solidFill>
                  <a:srgbClr val="244357"/>
                </a:solidFill>
                <a:latin typeface="Roboto"/>
              </a:rPr>
              <a:t>SAAD</a:t>
            </a:r>
          </a:p>
        </p:txBody>
      </p:sp>
      <p:pic>
        <p:nvPicPr>
          <p:cNvPr id="6" name="Picture 5">
            <a:extLst>
              <a:ext uri="{FF2B5EF4-FFF2-40B4-BE49-F238E27FC236}">
                <a16:creationId xmlns:a16="http://schemas.microsoft.com/office/drawing/2014/main" id="{6CE02BCA-02AE-6DB7-8B55-39D3229112D6}"/>
              </a:ext>
            </a:extLst>
          </p:cNvPr>
          <p:cNvPicPr>
            <a:picLocks noChangeAspect="1"/>
          </p:cNvPicPr>
          <p:nvPr/>
        </p:nvPicPr>
        <p:blipFill>
          <a:blip r:embed="rId3"/>
          <a:stretch>
            <a:fillRect/>
          </a:stretch>
        </p:blipFill>
        <p:spPr>
          <a:xfrm>
            <a:off x="9662133" y="380322"/>
            <a:ext cx="7862581" cy="4229777"/>
          </a:xfrm>
          <a:prstGeom prst="rect">
            <a:avLst/>
          </a:prstGeom>
        </p:spPr>
      </p:pic>
      <p:pic>
        <p:nvPicPr>
          <p:cNvPr id="8" name="Picture 7">
            <a:extLst>
              <a:ext uri="{FF2B5EF4-FFF2-40B4-BE49-F238E27FC236}">
                <a16:creationId xmlns:a16="http://schemas.microsoft.com/office/drawing/2014/main" id="{E0F385FD-B576-F6B9-902D-5FB7C8D5CEB7}"/>
              </a:ext>
            </a:extLst>
          </p:cNvPr>
          <p:cNvPicPr>
            <a:picLocks noChangeAspect="1"/>
          </p:cNvPicPr>
          <p:nvPr/>
        </p:nvPicPr>
        <p:blipFill>
          <a:blip r:embed="rId4"/>
          <a:stretch>
            <a:fillRect/>
          </a:stretch>
        </p:blipFill>
        <p:spPr>
          <a:xfrm>
            <a:off x="304800" y="5011952"/>
            <a:ext cx="11056659" cy="471916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AFF"/>
        </a:solidFill>
        <a:effectLst/>
      </p:bgPr>
    </p:bg>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C96BC89C-C90F-8DBD-B0BF-49BB499C2B19}"/>
              </a:ext>
            </a:extLst>
          </p:cNvPr>
          <p:cNvSpPr txBox="1"/>
          <p:nvPr/>
        </p:nvSpPr>
        <p:spPr>
          <a:xfrm>
            <a:off x="1375710" y="9624131"/>
            <a:ext cx="16507453" cy="259686"/>
          </a:xfrm>
          <a:prstGeom prst="rect">
            <a:avLst/>
          </a:prstGeom>
        </p:spPr>
        <p:txBody>
          <a:bodyPr lIns="0" tIns="0" rIns="0" bIns="0" rtlCol="0" anchor="t">
            <a:spAutoFit/>
          </a:bodyPr>
          <a:lstStyle/>
          <a:p>
            <a:pPr algn="r">
              <a:lnSpc>
                <a:spcPts val="2175"/>
              </a:lnSpc>
            </a:pPr>
            <a:r>
              <a:rPr lang="en-US" sz="1500" spc="157" dirty="0">
                <a:solidFill>
                  <a:srgbClr val="244357"/>
                </a:solidFill>
                <a:latin typeface="Roboto"/>
              </a:rPr>
              <a:t>SAAD</a:t>
            </a:r>
          </a:p>
        </p:txBody>
      </p:sp>
      <p:pic>
        <p:nvPicPr>
          <p:cNvPr id="4" name="Picture 3">
            <a:extLst>
              <a:ext uri="{FF2B5EF4-FFF2-40B4-BE49-F238E27FC236}">
                <a16:creationId xmlns:a16="http://schemas.microsoft.com/office/drawing/2014/main" id="{D57CAED6-351A-FD5B-15FB-93129A35A37B}"/>
              </a:ext>
            </a:extLst>
          </p:cNvPr>
          <p:cNvPicPr>
            <a:picLocks noChangeAspect="1"/>
          </p:cNvPicPr>
          <p:nvPr/>
        </p:nvPicPr>
        <p:blipFill>
          <a:blip r:embed="rId3"/>
          <a:stretch>
            <a:fillRect/>
          </a:stretch>
        </p:blipFill>
        <p:spPr>
          <a:xfrm>
            <a:off x="82095" y="1067309"/>
            <a:ext cx="18123809" cy="8152381"/>
          </a:xfrm>
          <a:prstGeom prst="rect">
            <a:avLst/>
          </a:prstGeom>
        </p:spPr>
      </p:pic>
    </p:spTree>
    <p:extLst>
      <p:ext uri="{BB962C8B-B14F-4D97-AF65-F5344CB8AC3E}">
        <p14:creationId xmlns:p14="http://schemas.microsoft.com/office/powerpoint/2010/main" val="302262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1912</TotalTime>
  <Words>947</Words>
  <Application>Microsoft Office PowerPoint</Application>
  <PresentationFormat>Custom</PresentationFormat>
  <Paragraphs>106</Paragraphs>
  <Slides>12</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Roboto</vt:lpstr>
      <vt:lpstr>Arial</vt:lpstr>
      <vt:lpstr>Roboto Condensed Bold</vt:lpstr>
      <vt:lpstr>source-serif-pro</vt:lpstr>
      <vt:lpstr>Calibri</vt:lpstr>
      <vt:lpstr>AmazonEmber</vt:lpstr>
      <vt:lpstr>Arial</vt:lpstr>
      <vt:lpstr>Roboto Bold</vt:lpstr>
      <vt:lpstr>Roboto Condensed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COMPUTING</dc:title>
  <cp:lastModifiedBy>badruddin badr</cp:lastModifiedBy>
  <cp:revision>54</cp:revision>
  <dcterms:created xsi:type="dcterms:W3CDTF">2006-08-16T00:00:00Z</dcterms:created>
  <dcterms:modified xsi:type="dcterms:W3CDTF">2022-12-14T23:41:20Z</dcterms:modified>
  <dc:identifier>DAFT5jE5Pp8</dc:identifier>
</cp:coreProperties>
</file>

<file path=docProps/thumbnail.jpeg>
</file>